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329" r:id="rId2"/>
    <p:sldId id="330" r:id="rId3"/>
    <p:sldId id="332" r:id="rId4"/>
    <p:sldId id="333" r:id="rId5"/>
    <p:sldId id="283" r:id="rId6"/>
    <p:sldId id="334" r:id="rId7"/>
    <p:sldId id="324" r:id="rId8"/>
    <p:sldId id="335" r:id="rId9"/>
    <p:sldId id="340" r:id="rId10"/>
    <p:sldId id="336" r:id="rId11"/>
    <p:sldId id="337" r:id="rId12"/>
    <p:sldId id="357" r:id="rId13"/>
    <p:sldId id="355" r:id="rId14"/>
    <p:sldId id="328" r:id="rId15"/>
    <p:sldId id="35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79B056A-2390-4C61-9278-62B25A54683C}">
          <p14:sldIdLst>
            <p14:sldId id="329"/>
            <p14:sldId id="330"/>
            <p14:sldId id="332"/>
            <p14:sldId id="333"/>
            <p14:sldId id="283"/>
            <p14:sldId id="334"/>
            <p14:sldId id="324"/>
            <p14:sldId id="335"/>
            <p14:sldId id="340"/>
            <p14:sldId id="336"/>
            <p14:sldId id="337"/>
            <p14:sldId id="357"/>
            <p14:sldId id="355"/>
            <p14:sldId id="328"/>
            <p14:sldId id="3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6" clrIdx="0">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990000"/>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E9C5C-C342-C191-E7C1-EB8AC682517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CC75586-90DA-6D3A-B645-8FB5F81FBB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05A44ED-A326-9D41-A121-60145934D850}"/>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5" name="Espace réservé du pied de page 4">
            <a:extLst>
              <a:ext uri="{FF2B5EF4-FFF2-40B4-BE49-F238E27FC236}">
                <a16:creationId xmlns:a16="http://schemas.microsoft.com/office/drawing/2014/main" id="{30EF94AD-4133-6E20-D728-9964EE94ED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F63F24-3BBE-E2B2-3D1D-A31BB9F7506C}"/>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1507708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2D3B1-DC23-B991-A706-9ED51FC776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08AB7F4-8AAD-416E-9F5C-9E55DFD17F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F06180-2998-B335-1D60-294EE4F9188F}"/>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5" name="Espace réservé du pied de page 4">
            <a:extLst>
              <a:ext uri="{FF2B5EF4-FFF2-40B4-BE49-F238E27FC236}">
                <a16:creationId xmlns:a16="http://schemas.microsoft.com/office/drawing/2014/main" id="{2B7198B8-C0DD-6CE6-4470-72C7513515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B581497-5C6E-3951-4A79-7AE0A7C8A63F}"/>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25894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E17BD3B-3EF7-BB48-E7C9-08B0D836A27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F629EAE-9FD2-58E9-D1AF-01033E6B29B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B03891-0514-00C0-F07F-293C1014FB72}"/>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5" name="Espace réservé du pied de page 4">
            <a:extLst>
              <a:ext uri="{FF2B5EF4-FFF2-40B4-BE49-F238E27FC236}">
                <a16:creationId xmlns:a16="http://schemas.microsoft.com/office/drawing/2014/main" id="{920E30BE-61D6-85BA-8D3A-4F7BD0C422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330BD1-347B-7ED5-112B-1FA47CF91AFD}"/>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32482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84979-CDD5-B5FF-2850-949C773B8E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02EAA27-94A4-22DD-8318-91AEACE33B7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2B19B9-15C4-E7B0-C039-C26609D9F7C9}"/>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5" name="Espace réservé du pied de page 4">
            <a:extLst>
              <a:ext uri="{FF2B5EF4-FFF2-40B4-BE49-F238E27FC236}">
                <a16:creationId xmlns:a16="http://schemas.microsoft.com/office/drawing/2014/main" id="{84218D72-7CCD-5B60-5062-6D3C852B6D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48E26F-B0AC-E5E6-1CC2-6F091EFD918B}"/>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4252156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A487F6-210F-4BAF-785B-24246A55227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410777-304B-2E52-AB25-A4569127D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71C347D-ABB5-EBC4-46B3-8214315F0805}"/>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5" name="Espace réservé du pied de page 4">
            <a:extLst>
              <a:ext uri="{FF2B5EF4-FFF2-40B4-BE49-F238E27FC236}">
                <a16:creationId xmlns:a16="http://schemas.microsoft.com/office/drawing/2014/main" id="{E57BFD21-DC1C-85F8-2D40-C747C12D08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1EA141-AA84-EA29-8400-0B260B9D0A06}"/>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363013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73E6E-AA3C-0B31-B3AA-9239D9EFB8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D4E79F-DB73-31A9-5F2C-126513C8BF5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170C5C-EB7E-71FC-7AB7-321CD9B2235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DB8245B-11B7-F48D-2903-83AB749D8B47}"/>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6" name="Espace réservé du pied de page 5">
            <a:extLst>
              <a:ext uri="{FF2B5EF4-FFF2-40B4-BE49-F238E27FC236}">
                <a16:creationId xmlns:a16="http://schemas.microsoft.com/office/drawing/2014/main" id="{096EBFF9-FD3B-BF90-3ED1-F72168BE22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7F0169-1218-A3A0-775D-A82F0F09F7C6}"/>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309624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1FD7A-8494-F328-DACC-1E898BD9869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BA1AA21-075E-C7CA-4D53-01A5A3D21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9C8A6E1-ADE8-D84E-41E8-A4A4FE0A47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FA164A6-6004-666C-3434-302E4BB51A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8F65C8-067E-D8BD-72A3-C88C283FAA0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27BB57B-D10F-5372-4562-2F868EFA5287}"/>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8" name="Espace réservé du pied de page 7">
            <a:extLst>
              <a:ext uri="{FF2B5EF4-FFF2-40B4-BE49-F238E27FC236}">
                <a16:creationId xmlns:a16="http://schemas.microsoft.com/office/drawing/2014/main" id="{458AC020-8F92-FC87-6E80-854AAEC6EAA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967983F-3DB8-0B5F-95FD-EC6B8F6FA44A}"/>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295057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83CF1-4BEB-BAD9-997D-F075D8B880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76BE08C-0D9F-3AC9-0433-AE2A95B2E20A}"/>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4" name="Espace réservé du pied de page 3">
            <a:extLst>
              <a:ext uri="{FF2B5EF4-FFF2-40B4-BE49-F238E27FC236}">
                <a16:creationId xmlns:a16="http://schemas.microsoft.com/office/drawing/2014/main" id="{114E4B59-8CB1-FCFD-A28E-F43121777CA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E4B9E1-AEC9-A7DC-02DC-8A76B052EDD0}"/>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258715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465E52-45A3-9E92-B537-AE51402183A5}"/>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3" name="Espace réservé du pied de page 2">
            <a:extLst>
              <a:ext uri="{FF2B5EF4-FFF2-40B4-BE49-F238E27FC236}">
                <a16:creationId xmlns:a16="http://schemas.microsoft.com/office/drawing/2014/main" id="{83E1068B-4E31-F588-2AFA-7022D5EF091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03C29C5-14E0-856C-B9F3-5A4EEEA7BFA6}"/>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221568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8C987-016B-D8AA-1C1E-BC7EB1842D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DBC37CB-2E46-1E58-CA43-C8AFBDE107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CCF2DF-2B62-04A7-299E-A5B7BDCB31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856EE97-153A-B470-993F-5E7EB93ACAB1}"/>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6" name="Espace réservé du pied de page 5">
            <a:extLst>
              <a:ext uri="{FF2B5EF4-FFF2-40B4-BE49-F238E27FC236}">
                <a16:creationId xmlns:a16="http://schemas.microsoft.com/office/drawing/2014/main" id="{94397735-E0F8-EB9C-2AB1-7C81898D28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68E3BB-A6BC-B5D7-85C1-CDFCCCCB6500}"/>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188410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567B6-745E-60B0-728D-FBD0DB436E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2630415-FFF1-D5BE-A7BD-4410D3AF69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ED9B79-818E-13AE-B06D-82CB545DF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C57D926-BB10-7215-AABA-7ED1CCD89C00}"/>
              </a:ext>
            </a:extLst>
          </p:cNvPr>
          <p:cNvSpPr>
            <a:spLocks noGrp="1"/>
          </p:cNvSpPr>
          <p:nvPr>
            <p:ph type="dt" sz="half" idx="10"/>
          </p:nvPr>
        </p:nvSpPr>
        <p:spPr/>
        <p:txBody>
          <a:bodyPr/>
          <a:lstStyle/>
          <a:p>
            <a:fld id="{493D6D29-D5DD-4241-B60B-926B22FE1C15}" type="datetimeFigureOut">
              <a:rPr lang="fr-FR" smtClean="0"/>
              <a:t>03/09/2023</a:t>
            </a:fld>
            <a:endParaRPr lang="fr-FR"/>
          </a:p>
        </p:txBody>
      </p:sp>
      <p:sp>
        <p:nvSpPr>
          <p:cNvPr id="6" name="Espace réservé du pied de page 5">
            <a:extLst>
              <a:ext uri="{FF2B5EF4-FFF2-40B4-BE49-F238E27FC236}">
                <a16:creationId xmlns:a16="http://schemas.microsoft.com/office/drawing/2014/main" id="{01B98B48-AB5C-688F-6F0B-6B12DE1E86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71D653-A908-82A8-8E85-E43E0AB5A0DA}"/>
              </a:ext>
            </a:extLst>
          </p:cNvPr>
          <p:cNvSpPr>
            <a:spLocks noGrp="1"/>
          </p:cNvSpPr>
          <p:nvPr>
            <p:ph type="sldNum" sz="quarter" idx="12"/>
          </p:nvPr>
        </p:nvSpPr>
        <p:spPr/>
        <p:txBody>
          <a:bodyPr/>
          <a:lstStyle/>
          <a:p>
            <a:fld id="{AAD9A33C-AF20-4E9E-BFF9-270A0A6EB016}" type="slidenum">
              <a:rPr lang="fr-FR" smtClean="0"/>
              <a:t>‹N°›</a:t>
            </a:fld>
            <a:endParaRPr lang="fr-FR"/>
          </a:p>
        </p:txBody>
      </p:sp>
    </p:spTree>
    <p:extLst>
      <p:ext uri="{BB962C8B-B14F-4D97-AF65-F5344CB8AC3E}">
        <p14:creationId xmlns:p14="http://schemas.microsoft.com/office/powerpoint/2010/main" val="260300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1E8C68-F959-3223-3A2E-E3B665D7D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66357F2-3262-AA21-07A3-F8D112483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1942D1-0D05-695A-33C6-43196365F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D6D29-D5DD-4241-B60B-926B22FE1C15}" type="datetimeFigureOut">
              <a:rPr lang="fr-FR" smtClean="0"/>
              <a:t>03/09/2023</a:t>
            </a:fld>
            <a:endParaRPr lang="fr-FR"/>
          </a:p>
        </p:txBody>
      </p:sp>
      <p:sp>
        <p:nvSpPr>
          <p:cNvPr id="5" name="Espace réservé du pied de page 4">
            <a:extLst>
              <a:ext uri="{FF2B5EF4-FFF2-40B4-BE49-F238E27FC236}">
                <a16:creationId xmlns:a16="http://schemas.microsoft.com/office/drawing/2014/main" id="{0BE522A8-97A8-CFC3-8BF1-3B7D44B2E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2A039C7-8ED2-CC1B-2EFD-CBCC67152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A33C-AF20-4E9E-BFF9-270A0A6EB016}" type="slidenum">
              <a:rPr lang="fr-FR" smtClean="0"/>
              <a:t>‹N°›</a:t>
            </a:fld>
            <a:endParaRPr lang="fr-FR"/>
          </a:p>
        </p:txBody>
      </p:sp>
    </p:spTree>
    <p:extLst>
      <p:ext uri="{BB962C8B-B14F-4D97-AF65-F5344CB8AC3E}">
        <p14:creationId xmlns:p14="http://schemas.microsoft.com/office/powerpoint/2010/main" val="79717434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jpg"/><Relationship Id="rId18" Type="http://schemas.openxmlformats.org/officeDocument/2006/relationships/image" Target="../media/image23.png"/><Relationship Id="rId3" Type="http://schemas.openxmlformats.org/officeDocument/2006/relationships/image" Target="../media/image13.png"/><Relationship Id="rId21" Type="http://schemas.openxmlformats.org/officeDocument/2006/relationships/image" Target="../media/image26.png"/><Relationship Id="rId7" Type="http://schemas.openxmlformats.org/officeDocument/2006/relationships/image" Target="../media/image17.png"/><Relationship Id="rId12" Type="http://schemas.openxmlformats.org/officeDocument/2006/relationships/image" Target="../media/image1.png"/><Relationship Id="rId17" Type="http://schemas.openxmlformats.org/officeDocument/2006/relationships/image" Target="../media/image4.png"/><Relationship Id="rId2" Type="http://schemas.openxmlformats.org/officeDocument/2006/relationships/image" Target="../media/image11.jpeg"/><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3.jpg"/><Relationship Id="rId10" Type="http://schemas.openxmlformats.org/officeDocument/2006/relationships/image" Target="../media/image20.png"/><Relationship Id="rId19"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6.png"/><Relationship Id="rId2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lipart&#10;&#10;Description générée automatiquement">
            <a:extLst>
              <a:ext uri="{FF2B5EF4-FFF2-40B4-BE49-F238E27FC236}">
                <a16:creationId xmlns:a16="http://schemas.microsoft.com/office/drawing/2014/main" id="{8960C2CC-1177-7E3B-193C-00E0256E1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449" y="6067559"/>
            <a:ext cx="1567910" cy="487534"/>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00A1D063-1B4E-89F3-DCBE-909F204A9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154" y="6035955"/>
            <a:ext cx="1465060" cy="612404"/>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F3143BE1-A7CE-FE96-9EF3-82C554B3E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86" y="6067777"/>
            <a:ext cx="1567910" cy="547587"/>
          </a:xfrm>
          <a:prstGeom prst="rect">
            <a:avLst/>
          </a:prstGeom>
        </p:spPr>
      </p:pic>
      <p:pic>
        <p:nvPicPr>
          <p:cNvPr id="10" name="Image 9" descr="Une image contenant texte, logo&#10;&#10;Description générée automatiquement">
            <a:extLst>
              <a:ext uri="{FF2B5EF4-FFF2-40B4-BE49-F238E27FC236}">
                <a16:creationId xmlns:a16="http://schemas.microsoft.com/office/drawing/2014/main" id="{2DE89E28-2B9E-DC63-D9B4-B7035D74D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491" y="6035955"/>
            <a:ext cx="946648" cy="550743"/>
          </a:xfrm>
          <a:prstGeom prst="rect">
            <a:avLst/>
          </a:prstGeom>
        </p:spPr>
      </p:pic>
      <p:pic>
        <p:nvPicPr>
          <p:cNvPr id="11" name="Image 10">
            <a:extLst>
              <a:ext uri="{FF2B5EF4-FFF2-40B4-BE49-F238E27FC236}">
                <a16:creationId xmlns:a16="http://schemas.microsoft.com/office/drawing/2014/main" id="{DBC8EDF0-412D-EC44-9CC9-5E37021A0E2B}"/>
              </a:ext>
            </a:extLst>
          </p:cNvPr>
          <p:cNvPicPr>
            <a:picLocks noChangeAspect="1"/>
          </p:cNvPicPr>
          <p:nvPr/>
        </p:nvPicPr>
        <p:blipFill rotWithShape="1">
          <a:blip r:embed="rId6"/>
          <a:srcRect t="34559" b="31928"/>
          <a:stretch/>
        </p:blipFill>
        <p:spPr>
          <a:xfrm>
            <a:off x="0" y="0"/>
            <a:ext cx="12192000" cy="5756988"/>
          </a:xfrm>
          <a:prstGeom prst="rect">
            <a:avLst/>
          </a:prstGeom>
        </p:spPr>
      </p:pic>
      <p:sp>
        <p:nvSpPr>
          <p:cNvPr id="2" name="Titre 1">
            <a:extLst>
              <a:ext uri="{FF2B5EF4-FFF2-40B4-BE49-F238E27FC236}">
                <a16:creationId xmlns:a16="http://schemas.microsoft.com/office/drawing/2014/main" id="{55AC31D4-F7A7-8435-9431-84E0F567B1E1}"/>
              </a:ext>
            </a:extLst>
          </p:cNvPr>
          <p:cNvSpPr txBox="1">
            <a:spLocks/>
          </p:cNvSpPr>
          <p:nvPr/>
        </p:nvSpPr>
        <p:spPr>
          <a:xfrm>
            <a:off x="1323741" y="-61315"/>
            <a:ext cx="6274750" cy="17197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000" b="1" dirty="0">
                <a:solidFill>
                  <a:schemeClr val="bg1"/>
                </a:solidFill>
              </a:rPr>
              <a:t>DE VICHY A AMBERT</a:t>
            </a:r>
            <a:br>
              <a:rPr lang="fr-FR" sz="5000" b="1" dirty="0">
                <a:solidFill>
                  <a:schemeClr val="bg1"/>
                </a:solidFill>
              </a:rPr>
            </a:br>
            <a:r>
              <a:rPr lang="fr-FR" sz="5000" b="1" dirty="0">
                <a:solidFill>
                  <a:schemeClr val="bg1"/>
                </a:solidFill>
              </a:rPr>
              <a:t>38 ans après…</a:t>
            </a:r>
          </a:p>
        </p:txBody>
      </p:sp>
      <p:pic>
        <p:nvPicPr>
          <p:cNvPr id="3" name="Image 2">
            <a:extLst>
              <a:ext uri="{FF2B5EF4-FFF2-40B4-BE49-F238E27FC236}">
                <a16:creationId xmlns:a16="http://schemas.microsoft.com/office/drawing/2014/main" id="{D7703BBE-EEF5-0345-1AAD-4DD9777FCD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4668" y="324132"/>
            <a:ext cx="2657379" cy="518927"/>
          </a:xfrm>
          <a:prstGeom prst="rect">
            <a:avLst/>
          </a:prstGeom>
        </p:spPr>
      </p:pic>
    </p:spTree>
    <p:extLst>
      <p:ext uri="{BB962C8B-B14F-4D97-AF65-F5344CB8AC3E}">
        <p14:creationId xmlns:p14="http://schemas.microsoft.com/office/powerpoint/2010/main" val="33099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25155"/>
          <a:stretch/>
        </p:blipFill>
        <p:spPr>
          <a:xfrm>
            <a:off x="0" y="0"/>
            <a:ext cx="12192000" cy="6957391"/>
          </a:xfrm>
          <a:prstGeom prst="rect">
            <a:avLst/>
          </a:prstGeom>
        </p:spPr>
      </p:pic>
      <p:sp>
        <p:nvSpPr>
          <p:cNvPr id="2" name="Titre 1">
            <a:extLst>
              <a:ext uri="{FF2B5EF4-FFF2-40B4-BE49-F238E27FC236}">
                <a16:creationId xmlns:a16="http://schemas.microsoft.com/office/drawing/2014/main" id="{240D89B6-CFED-0F31-9147-EBCB7FF27122}"/>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dirty="0">
                <a:solidFill>
                  <a:schemeClr val="bg1"/>
                </a:solidFill>
                <a:latin typeface="Agency FB" panose="020B0503020202020204" pitchFamily="34" charset="0"/>
              </a:rPr>
              <a:t>DES RETOMBEES ECONOMIQUES IMPORTANTES ET CERTAINES.</a:t>
            </a:r>
          </a:p>
        </p:txBody>
      </p:sp>
      <p:sp>
        <p:nvSpPr>
          <p:cNvPr id="3" name="Rectangle : coins arrondis 9">
            <a:extLst>
              <a:ext uri="{FF2B5EF4-FFF2-40B4-BE49-F238E27FC236}">
                <a16:creationId xmlns:a16="http://schemas.microsoft.com/office/drawing/2014/main" id="{8EED9E53-4DED-504B-313A-42120AAF338D}"/>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fontAlgn="auto" hangingPunct="0">
              <a:spcBef>
                <a:spcPts val="0"/>
              </a:spcBef>
              <a:spcAft>
                <a:spcPts val="600"/>
              </a:spcAft>
              <a:buNone/>
              <a:tabLst/>
              <a:defRPr sz="1800" b="0" i="0" u="none" strike="noStrike" kern="0" cap="none" spc="0" baseline="0">
                <a:solidFill>
                  <a:srgbClr val="000000"/>
                </a:solidFill>
                <a:uFillTx/>
              </a:defRPr>
            </a:pPr>
            <a:r>
              <a:rPr lang="fr-FR" sz="1400" b="1" i="0" u="none" strike="noStrike" kern="0" cap="none" spc="0" baseline="0" dirty="0">
                <a:solidFill>
                  <a:schemeClr val="bg1"/>
                </a:solidFill>
                <a:uFillTx/>
                <a:latin typeface="Arial"/>
              </a:rPr>
              <a:t>10</a:t>
            </a:r>
            <a:endParaRPr lang="fr-FR" sz="1400" b="1" i="0" u="none" strike="noStrike" kern="1200" cap="none" spc="0" baseline="0" dirty="0">
              <a:solidFill>
                <a:schemeClr val="bg1"/>
              </a:solidFill>
              <a:uFillTx/>
              <a:latin typeface="Arial"/>
            </a:endParaRPr>
          </a:p>
        </p:txBody>
      </p:sp>
      <p:sp>
        <p:nvSpPr>
          <p:cNvPr id="4" name="Espace réservé du contenu 2">
            <a:extLst>
              <a:ext uri="{FF2B5EF4-FFF2-40B4-BE49-F238E27FC236}">
                <a16:creationId xmlns:a16="http://schemas.microsoft.com/office/drawing/2014/main" id="{E72FE3D0-A0DA-01F8-0EFF-854154D2594A}"/>
              </a:ext>
            </a:extLst>
          </p:cNvPr>
          <p:cNvSpPr txBox="1">
            <a:spLocks/>
          </p:cNvSpPr>
          <p:nvPr/>
        </p:nvSpPr>
        <p:spPr>
          <a:xfrm>
            <a:off x="389839" y="1919629"/>
            <a:ext cx="11548636"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800" b="1" dirty="0"/>
              <a:t>La Finale de la coupe de France des rallyes c’est :</a:t>
            </a:r>
          </a:p>
          <a:p>
            <a:pPr marL="285750" indent="-285750" algn="l">
              <a:buFontTx/>
              <a:buChar char="-"/>
            </a:pPr>
            <a:r>
              <a:rPr lang="fr-FR" sz="1800" dirty="0"/>
              <a:t>Plus de 200 autos, leurs équipages, leurs assistances</a:t>
            </a:r>
          </a:p>
          <a:p>
            <a:pPr marL="285750" indent="-285750" algn="l">
              <a:buFontTx/>
              <a:buChar char="-"/>
            </a:pPr>
            <a:r>
              <a:rPr lang="fr-FR" sz="1800" dirty="0"/>
              <a:t>Une « caravane » de 2000 personnes impliquées et présentes </a:t>
            </a:r>
          </a:p>
          <a:p>
            <a:pPr marL="285750" indent="-285750" algn="l">
              <a:buFontTx/>
              <a:buChar char="-"/>
            </a:pPr>
            <a:r>
              <a:rPr lang="fr-FR" sz="1800" dirty="0"/>
              <a:t>La représentation de DOM TOM avec les meilleurs équipages qualifiés et présents en métropole.</a:t>
            </a:r>
          </a:p>
          <a:p>
            <a:pPr marL="285750" indent="-285750" algn="l">
              <a:buFontTx/>
              <a:buChar char="-"/>
            </a:pPr>
            <a:r>
              <a:rPr lang="fr-FR" sz="1800" dirty="0"/>
              <a:t>Plus de 30000 spectateurs présents chaque jour durant l’événement (statistiques organisateurs 2018 et 2019)</a:t>
            </a:r>
          </a:p>
          <a:p>
            <a:pPr marL="285750" indent="-285750" algn="l">
              <a:buFontTx/>
              <a:buChar char="-"/>
            </a:pPr>
            <a:r>
              <a:rPr lang="fr-FR" sz="1800" dirty="0"/>
              <a:t>L’utilisation de toutes les infrastructures hôtelières de la région</a:t>
            </a:r>
          </a:p>
          <a:p>
            <a:pPr marL="285750" indent="-285750" algn="l">
              <a:buFontTx/>
              <a:buChar char="-"/>
            </a:pPr>
            <a:r>
              <a:rPr lang="fr-FR" sz="1800" dirty="0"/>
              <a:t>Ce sont tous les restaurants, métiers de bouche, distributeurs de carburants, commerces locaux qui seront sollicités</a:t>
            </a:r>
          </a:p>
          <a:p>
            <a:pPr marL="285750" indent="-285750" algn="l">
              <a:buFontTx/>
              <a:buChar char="-"/>
            </a:pPr>
            <a:r>
              <a:rPr lang="fr-FR" sz="1800" dirty="0"/>
              <a:t>C’est une vitrine qui sera utilisée par tous les grands acteurs économiques régionaux et nationaux</a:t>
            </a:r>
          </a:p>
          <a:p>
            <a:pPr marL="285750" indent="-285750" algn="l">
              <a:buFontTx/>
              <a:buChar char="-"/>
            </a:pPr>
            <a:r>
              <a:rPr lang="fr-FR" sz="1800" dirty="0"/>
              <a:t>Autant de filières concernées : la manufacture, l’agro-alimentaire, la tresse, la filière bois, le tourisme, les services, etc.</a:t>
            </a:r>
          </a:p>
          <a:p>
            <a:pPr marL="285750" indent="-285750" algn="l">
              <a:buFontTx/>
              <a:buChar char="-"/>
            </a:pPr>
            <a:endParaRPr lang="fr-FR" sz="1800" dirty="0"/>
          </a:p>
          <a:p>
            <a:pPr algn="l"/>
            <a:r>
              <a:rPr lang="fr-FR" sz="1800" dirty="0"/>
              <a:t>                                                                                                                            L’événement Régional à écho National…</a:t>
            </a:r>
          </a:p>
          <a:p>
            <a:endParaRPr lang="fr-FR" sz="1800" dirty="0"/>
          </a:p>
        </p:txBody>
      </p:sp>
    </p:spTree>
    <p:extLst>
      <p:ext uri="{BB962C8B-B14F-4D97-AF65-F5344CB8AC3E}">
        <p14:creationId xmlns:p14="http://schemas.microsoft.com/office/powerpoint/2010/main" val="170816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31518"/>
          <a:stretch/>
        </p:blipFill>
        <p:spPr>
          <a:xfrm>
            <a:off x="0" y="0"/>
            <a:ext cx="12192000" cy="5858529"/>
          </a:xfrm>
          <a:prstGeom prst="rect">
            <a:avLst/>
          </a:prstGeom>
        </p:spPr>
      </p:pic>
      <p:sp>
        <p:nvSpPr>
          <p:cNvPr id="2" name="Titre 1">
            <a:extLst>
              <a:ext uri="{FF2B5EF4-FFF2-40B4-BE49-F238E27FC236}">
                <a16:creationId xmlns:a16="http://schemas.microsoft.com/office/drawing/2014/main" id="{B2395E94-F2F7-0FA1-B53A-E06C8C860E86}"/>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defPPr>
              <a:defRPr lang="fr-FR"/>
            </a:defPPr>
            <a:lvl1pPr>
              <a:lnSpc>
                <a:spcPct val="90000"/>
              </a:lnSpc>
              <a:spcBef>
                <a:spcPct val="0"/>
              </a:spcBef>
              <a:buNone/>
              <a:defRPr sz="4700">
                <a:solidFill>
                  <a:schemeClr val="bg1"/>
                </a:solidFill>
                <a:latin typeface="Agency FB" panose="020B0503020202020204" pitchFamily="34" charset="0"/>
                <a:ea typeface="+mj-ea"/>
                <a:cs typeface="+mj-cs"/>
              </a:defRPr>
            </a:lvl1pPr>
          </a:lstStyle>
          <a:p>
            <a:r>
              <a:rPr lang="fr-FR" dirty="0"/>
              <a:t>UNE ORGANISATION</a:t>
            </a:r>
          </a:p>
        </p:txBody>
      </p:sp>
      <p:sp>
        <p:nvSpPr>
          <p:cNvPr id="3" name="Espace réservé du contenu 2">
            <a:extLst>
              <a:ext uri="{FF2B5EF4-FFF2-40B4-BE49-F238E27FC236}">
                <a16:creationId xmlns:a16="http://schemas.microsoft.com/office/drawing/2014/main" id="{6E3A108A-ED00-9109-C6B9-DB2203D59184}"/>
              </a:ext>
            </a:extLst>
          </p:cNvPr>
          <p:cNvSpPr txBox="1">
            <a:spLocks/>
          </p:cNvSpPr>
          <p:nvPr/>
        </p:nvSpPr>
        <p:spPr>
          <a:xfrm>
            <a:off x="761287" y="1393494"/>
            <a:ext cx="11100275" cy="49303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800" b="1" dirty="0"/>
          </a:p>
          <a:p>
            <a:pPr algn="l"/>
            <a:r>
              <a:rPr lang="fr-FR" sz="1800" b="1" dirty="0"/>
              <a:t>        </a:t>
            </a:r>
            <a:r>
              <a:rPr lang="fr-FR" sz="2100" b="1" dirty="0"/>
              <a:t>Politiques, élus, chefs d’entreprise, décideurs, compétiteurs, techniciens, passionnés, toutes les catégories réunies socio professionnelles en un même lieu pour partager la même passion.</a:t>
            </a:r>
          </a:p>
          <a:p>
            <a:pPr algn="l"/>
            <a:endParaRPr lang="fr-FR" sz="1800" b="1" dirty="0"/>
          </a:p>
          <a:p>
            <a:pPr marL="285750" indent="-285750" algn="l">
              <a:buFontTx/>
              <a:buChar char="-"/>
            </a:pPr>
            <a:r>
              <a:rPr lang="fr-FR" sz="1800" dirty="0"/>
              <a:t>240 équipages, soit 480 personnes</a:t>
            </a:r>
          </a:p>
          <a:p>
            <a:pPr marL="285750" indent="-285750" algn="l">
              <a:buFontTx/>
              <a:buChar char="-"/>
            </a:pPr>
            <a:r>
              <a:rPr lang="fr-FR" sz="1800" dirty="0"/>
              <a:t>10 accompagnants déplacés par équipages soit 2400 personnes </a:t>
            </a:r>
          </a:p>
          <a:p>
            <a:pPr marL="285750" indent="-285750" algn="l">
              <a:buFontTx/>
              <a:buChar char="-"/>
            </a:pPr>
            <a:r>
              <a:rPr lang="fr-FR" sz="1800" dirty="0"/>
              <a:t>300 commissaires</a:t>
            </a:r>
          </a:p>
          <a:p>
            <a:pPr marL="285750" indent="-285750" algn="l">
              <a:buFontTx/>
              <a:buChar char="-"/>
            </a:pPr>
            <a:r>
              <a:rPr lang="fr-FR" sz="1800" dirty="0"/>
              <a:t>200 personnes à l’organisation</a:t>
            </a:r>
          </a:p>
          <a:p>
            <a:pPr marL="285750" indent="-285750" algn="l">
              <a:buFontTx/>
              <a:buChar char="-"/>
            </a:pPr>
            <a:r>
              <a:rPr lang="fr-FR" sz="1800" dirty="0"/>
              <a:t>Des dizaines de journalistes</a:t>
            </a:r>
          </a:p>
          <a:p>
            <a:pPr marL="285750" indent="-285750" algn="l">
              <a:buFontTx/>
              <a:buChar char="-"/>
            </a:pPr>
            <a:r>
              <a:rPr lang="fr-FR" sz="1800" dirty="0"/>
              <a:t>300 invités couvés par les partenaires</a:t>
            </a:r>
          </a:p>
          <a:p>
            <a:pPr marL="285750" indent="-285750" algn="l">
              <a:buFontTx/>
              <a:buChar char="-"/>
            </a:pPr>
            <a:r>
              <a:rPr lang="fr-FR" sz="1800" dirty="0"/>
              <a:t>200 représentants des ligues venus du continent et des DOM TOM</a:t>
            </a:r>
          </a:p>
          <a:p>
            <a:pPr marL="285750" indent="-285750" algn="l">
              <a:buFontTx/>
              <a:buChar char="-"/>
            </a:pPr>
            <a:r>
              <a:rPr lang="fr-FR" sz="1800" dirty="0"/>
              <a:t>100 élus et VIP présents</a:t>
            </a:r>
          </a:p>
          <a:p>
            <a:pPr marL="285750" indent="-285750" algn="l">
              <a:buFontTx/>
              <a:buChar char="-"/>
            </a:pPr>
            <a:r>
              <a:rPr lang="fr-FR" sz="1800" dirty="0"/>
              <a:t>40 partenaires exposants et leurs invités (300 personnes)</a:t>
            </a:r>
          </a:p>
          <a:p>
            <a:pPr algn="l"/>
            <a:endParaRPr lang="fr-FR" sz="1800" dirty="0"/>
          </a:p>
          <a:p>
            <a:pPr algn="l"/>
            <a:r>
              <a:rPr lang="fr-FR" sz="1800" dirty="0"/>
              <a:t>      Hors spectateurs, ce sont entre 4 et 5000 personnes présentes sur site…</a:t>
            </a:r>
          </a:p>
          <a:p>
            <a:pPr marL="285750" indent="-285750" algn="l">
              <a:buFontTx/>
              <a:buChar char="-"/>
            </a:pPr>
            <a:endParaRPr lang="fr-FR" sz="1800" dirty="0"/>
          </a:p>
          <a:p>
            <a:pPr algn="l"/>
            <a:r>
              <a:rPr lang="fr-FR" sz="1800" dirty="0"/>
              <a:t>                                                                                                                            </a:t>
            </a:r>
          </a:p>
          <a:p>
            <a:endParaRPr lang="fr-FR" sz="1800" dirty="0"/>
          </a:p>
        </p:txBody>
      </p:sp>
      <p:pic>
        <p:nvPicPr>
          <p:cNvPr id="4" name="Image 3" descr="Une image contenant texte, clipart&#10;&#10;Description générée automatiquement">
            <a:extLst>
              <a:ext uri="{FF2B5EF4-FFF2-40B4-BE49-F238E27FC236}">
                <a16:creationId xmlns:a16="http://schemas.microsoft.com/office/drawing/2014/main" id="{F3D76296-885D-FB91-E4A5-8C4C3AAE5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082" y="6161444"/>
            <a:ext cx="1270035" cy="394911"/>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68FEF37-11EA-A487-FEE9-55B95D189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7154" y="6035955"/>
            <a:ext cx="1465060" cy="612404"/>
          </a:xfrm>
          <a:prstGeom prst="rect">
            <a:avLst/>
          </a:prstGeom>
        </p:spPr>
      </p:pic>
      <p:pic>
        <p:nvPicPr>
          <p:cNvPr id="7" name="Image 6">
            <a:extLst>
              <a:ext uri="{FF2B5EF4-FFF2-40B4-BE49-F238E27FC236}">
                <a16:creationId xmlns:a16="http://schemas.microsoft.com/office/drawing/2014/main" id="{3DC9FD54-D9C2-4586-D58D-F39AD4A27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270" y="6185332"/>
            <a:ext cx="2022310" cy="394912"/>
          </a:xfrm>
          <a:prstGeom prst="rect">
            <a:avLst/>
          </a:prstGeom>
        </p:spPr>
      </p:pic>
      <p:pic>
        <p:nvPicPr>
          <p:cNvPr id="8" name="Image 7" descr="Une image contenant logo&#10;&#10;Description générée automatiquement">
            <a:extLst>
              <a:ext uri="{FF2B5EF4-FFF2-40B4-BE49-F238E27FC236}">
                <a16:creationId xmlns:a16="http://schemas.microsoft.com/office/drawing/2014/main" id="{4CE5DFF4-C762-EDBC-6BAF-05870BB29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86" y="6067777"/>
            <a:ext cx="1567910" cy="547587"/>
          </a:xfrm>
          <a:prstGeom prst="rect">
            <a:avLst/>
          </a:prstGeom>
        </p:spPr>
      </p:pic>
      <p:pic>
        <p:nvPicPr>
          <p:cNvPr id="9" name="Image 8" descr="Une image contenant texte, logo&#10;&#10;Description générée automatiquement">
            <a:extLst>
              <a:ext uri="{FF2B5EF4-FFF2-40B4-BE49-F238E27FC236}">
                <a16:creationId xmlns:a16="http://schemas.microsoft.com/office/drawing/2014/main" id="{1B8A7988-8480-77FF-4DAB-320A2BA14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270" y="6090997"/>
            <a:ext cx="946648" cy="550743"/>
          </a:xfrm>
          <a:prstGeom prst="rect">
            <a:avLst/>
          </a:prstGeom>
        </p:spPr>
      </p:pic>
      <p:pic>
        <p:nvPicPr>
          <p:cNvPr id="10" name="Image 9" descr="Une image contenant texte, clipart&#10;&#10;Description générée automatiquement">
            <a:extLst>
              <a:ext uri="{FF2B5EF4-FFF2-40B4-BE49-F238E27FC236}">
                <a16:creationId xmlns:a16="http://schemas.microsoft.com/office/drawing/2014/main" id="{DB2E6497-A458-2550-FE94-BC523E276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082" y="6068822"/>
            <a:ext cx="1567910" cy="487534"/>
          </a:xfrm>
          <a:prstGeom prst="rect">
            <a:avLst/>
          </a:prstGeom>
        </p:spPr>
      </p:pic>
    </p:spTree>
    <p:extLst>
      <p:ext uri="{BB962C8B-B14F-4D97-AF65-F5344CB8AC3E}">
        <p14:creationId xmlns:p14="http://schemas.microsoft.com/office/powerpoint/2010/main" val="302691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31518"/>
          <a:stretch/>
        </p:blipFill>
        <p:spPr>
          <a:xfrm>
            <a:off x="153824" y="0"/>
            <a:ext cx="12192000" cy="5858529"/>
          </a:xfrm>
          <a:prstGeom prst="rect">
            <a:avLst/>
          </a:prstGeom>
        </p:spPr>
      </p:pic>
      <p:sp>
        <p:nvSpPr>
          <p:cNvPr id="2" name="Titre 1">
            <a:extLst>
              <a:ext uri="{FF2B5EF4-FFF2-40B4-BE49-F238E27FC236}">
                <a16:creationId xmlns:a16="http://schemas.microsoft.com/office/drawing/2014/main" id="{B2395E94-F2F7-0FA1-B53A-E06C8C860E86}"/>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defPPr>
              <a:defRPr lang="fr-FR"/>
            </a:defPPr>
            <a:lvl1pPr>
              <a:lnSpc>
                <a:spcPct val="90000"/>
              </a:lnSpc>
              <a:spcBef>
                <a:spcPct val="0"/>
              </a:spcBef>
              <a:buNone/>
              <a:defRPr sz="4700">
                <a:solidFill>
                  <a:schemeClr val="bg1"/>
                </a:solidFill>
                <a:latin typeface="Agency FB" panose="020B0503020202020204" pitchFamily="34" charset="0"/>
                <a:ea typeface="+mj-ea"/>
                <a:cs typeface="+mj-cs"/>
              </a:defRPr>
            </a:lvl1pPr>
          </a:lstStyle>
          <a:p>
            <a:r>
              <a:rPr lang="fr-FR" dirty="0"/>
              <a:t>UN  EVENEMENT</a:t>
            </a:r>
          </a:p>
        </p:txBody>
      </p:sp>
      <p:pic>
        <p:nvPicPr>
          <p:cNvPr id="4" name="Image 3" descr="Une image contenant texte, clipart&#10;&#10;Description générée automatiquement">
            <a:extLst>
              <a:ext uri="{FF2B5EF4-FFF2-40B4-BE49-F238E27FC236}">
                <a16:creationId xmlns:a16="http://schemas.microsoft.com/office/drawing/2014/main" id="{F3D76296-885D-FB91-E4A5-8C4C3AAE5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082" y="6161444"/>
            <a:ext cx="1270035" cy="394911"/>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B68FEF37-11EA-A487-FEE9-55B95D189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7154" y="6035955"/>
            <a:ext cx="1465060" cy="612404"/>
          </a:xfrm>
          <a:prstGeom prst="rect">
            <a:avLst/>
          </a:prstGeom>
        </p:spPr>
      </p:pic>
      <p:pic>
        <p:nvPicPr>
          <p:cNvPr id="7" name="Image 6">
            <a:extLst>
              <a:ext uri="{FF2B5EF4-FFF2-40B4-BE49-F238E27FC236}">
                <a16:creationId xmlns:a16="http://schemas.microsoft.com/office/drawing/2014/main" id="{3DC9FD54-D9C2-4586-D58D-F39AD4A27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270" y="6185332"/>
            <a:ext cx="2022310" cy="394912"/>
          </a:xfrm>
          <a:prstGeom prst="rect">
            <a:avLst/>
          </a:prstGeom>
        </p:spPr>
      </p:pic>
      <p:pic>
        <p:nvPicPr>
          <p:cNvPr id="8" name="Image 7" descr="Une image contenant logo&#10;&#10;Description générée automatiquement">
            <a:extLst>
              <a:ext uri="{FF2B5EF4-FFF2-40B4-BE49-F238E27FC236}">
                <a16:creationId xmlns:a16="http://schemas.microsoft.com/office/drawing/2014/main" id="{4CE5DFF4-C762-EDBC-6BAF-05870BB29E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786" y="6067777"/>
            <a:ext cx="1567910" cy="547587"/>
          </a:xfrm>
          <a:prstGeom prst="rect">
            <a:avLst/>
          </a:prstGeom>
        </p:spPr>
      </p:pic>
      <p:pic>
        <p:nvPicPr>
          <p:cNvPr id="9" name="Image 8" descr="Une image contenant texte, logo&#10;&#10;Description générée automatiquement">
            <a:extLst>
              <a:ext uri="{FF2B5EF4-FFF2-40B4-BE49-F238E27FC236}">
                <a16:creationId xmlns:a16="http://schemas.microsoft.com/office/drawing/2014/main" id="{1B8A7988-8480-77FF-4DAB-320A2BA14A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270" y="6090997"/>
            <a:ext cx="946648" cy="550743"/>
          </a:xfrm>
          <a:prstGeom prst="rect">
            <a:avLst/>
          </a:prstGeom>
        </p:spPr>
      </p:pic>
      <p:pic>
        <p:nvPicPr>
          <p:cNvPr id="10" name="Image 9" descr="Une image contenant texte, clipart&#10;&#10;Description générée automatiquement">
            <a:extLst>
              <a:ext uri="{FF2B5EF4-FFF2-40B4-BE49-F238E27FC236}">
                <a16:creationId xmlns:a16="http://schemas.microsoft.com/office/drawing/2014/main" id="{DB2E6497-A458-2550-FE94-BC523E276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082" y="6068822"/>
            <a:ext cx="1567910" cy="487534"/>
          </a:xfrm>
          <a:prstGeom prst="rect">
            <a:avLst/>
          </a:prstGeom>
        </p:spPr>
      </p:pic>
      <p:sp>
        <p:nvSpPr>
          <p:cNvPr id="12" name="ZoneTexte 11">
            <a:extLst>
              <a:ext uri="{FF2B5EF4-FFF2-40B4-BE49-F238E27FC236}">
                <a16:creationId xmlns:a16="http://schemas.microsoft.com/office/drawing/2014/main" id="{F89B23F5-5D51-9EEE-BECC-5AE1798C36C6}"/>
              </a:ext>
            </a:extLst>
          </p:cNvPr>
          <p:cNvSpPr txBox="1"/>
          <p:nvPr/>
        </p:nvSpPr>
        <p:spPr>
          <a:xfrm>
            <a:off x="908702" y="1492983"/>
            <a:ext cx="10682243" cy="3842206"/>
          </a:xfrm>
          <a:prstGeom prst="rect">
            <a:avLst/>
          </a:prstGeom>
          <a:noFill/>
        </p:spPr>
        <p:txBody>
          <a:bodyPr wrap="square">
            <a:spAutoFit/>
          </a:bodyPr>
          <a:lstStyle/>
          <a:p>
            <a:pPr>
              <a:lnSpc>
                <a:spcPct val="70000"/>
              </a:lnSpc>
              <a:spcBef>
                <a:spcPts val="1000"/>
              </a:spcBef>
            </a:pPr>
            <a:r>
              <a:rPr lang="fr-FR" b="1" dirty="0"/>
              <a:t>C’est « LA » FINALE… </a:t>
            </a:r>
          </a:p>
          <a:p>
            <a:pPr>
              <a:lnSpc>
                <a:spcPct val="70000"/>
              </a:lnSpc>
              <a:spcBef>
                <a:spcPts val="1000"/>
              </a:spcBef>
            </a:pPr>
            <a:r>
              <a:rPr lang="fr-FR" dirty="0"/>
              <a:t>Ainsi dénommée tellement l’événement est renommé et attendu.</a:t>
            </a:r>
          </a:p>
          <a:p>
            <a:pPr>
              <a:lnSpc>
                <a:spcPct val="70000"/>
              </a:lnSpc>
              <a:spcBef>
                <a:spcPts val="1000"/>
              </a:spcBef>
            </a:pPr>
            <a:endParaRPr lang="fr-FR" dirty="0"/>
          </a:p>
          <a:p>
            <a:pPr marL="285750" indent="-285750">
              <a:lnSpc>
                <a:spcPct val="70000"/>
              </a:lnSpc>
              <a:spcBef>
                <a:spcPts val="1000"/>
              </a:spcBef>
              <a:buFontTx/>
              <a:buChar char="-"/>
            </a:pPr>
            <a:r>
              <a:rPr lang="fr-FR" dirty="0"/>
              <a:t>C’est une équipe dédiée qui œuvre à la gestion et l’animation des réseaux sociaux</a:t>
            </a:r>
          </a:p>
          <a:p>
            <a:pPr marL="285750" indent="-285750">
              <a:lnSpc>
                <a:spcPct val="70000"/>
              </a:lnSpc>
              <a:spcBef>
                <a:spcPts val="1000"/>
              </a:spcBef>
              <a:buFontTx/>
              <a:buChar char="-"/>
            </a:pPr>
            <a:endParaRPr lang="fr-FR" dirty="0"/>
          </a:p>
          <a:p>
            <a:pPr marL="285750" indent="-285750">
              <a:lnSpc>
                <a:spcPct val="70000"/>
              </a:lnSpc>
              <a:spcBef>
                <a:spcPts val="1000"/>
              </a:spcBef>
              <a:buFontTx/>
              <a:buChar char="-"/>
            </a:pPr>
            <a:r>
              <a:rPr lang="fr-FR" dirty="0"/>
              <a:t>C’est aussi un service qui est en charge des relations presse</a:t>
            </a:r>
          </a:p>
          <a:p>
            <a:pPr marL="285750" indent="-285750">
              <a:lnSpc>
                <a:spcPct val="70000"/>
              </a:lnSpc>
              <a:spcBef>
                <a:spcPts val="1000"/>
              </a:spcBef>
              <a:buFontTx/>
              <a:buChar char="-"/>
            </a:pPr>
            <a:endParaRPr lang="fr-FR" dirty="0"/>
          </a:p>
          <a:p>
            <a:pPr marL="285750" indent="-285750">
              <a:lnSpc>
                <a:spcPct val="70000"/>
              </a:lnSpc>
              <a:spcBef>
                <a:spcPts val="1000"/>
              </a:spcBef>
              <a:buFontTx/>
              <a:buChar char="-"/>
            </a:pPr>
            <a:r>
              <a:rPr lang="fr-FR" dirty="0"/>
              <a:t>Un plan de communication est en cours de préparation. Tout sera millimétré et planifié…</a:t>
            </a:r>
          </a:p>
          <a:p>
            <a:pPr>
              <a:lnSpc>
                <a:spcPct val="70000"/>
              </a:lnSpc>
              <a:spcBef>
                <a:spcPts val="1000"/>
              </a:spcBef>
            </a:pPr>
            <a:endParaRPr lang="fr-FR" dirty="0"/>
          </a:p>
          <a:p>
            <a:pPr>
              <a:lnSpc>
                <a:spcPct val="70000"/>
              </a:lnSpc>
              <a:spcBef>
                <a:spcPts val="1000"/>
              </a:spcBef>
            </a:pPr>
            <a:r>
              <a:rPr lang="fr-FR" dirty="0"/>
              <a:t>-    L’invitation de la presse locale, nationale, ainsi que les blogueurs, nouveaux acteurs de la communication.</a:t>
            </a:r>
          </a:p>
          <a:p>
            <a:pPr>
              <a:lnSpc>
                <a:spcPct val="70000"/>
              </a:lnSpc>
              <a:spcBef>
                <a:spcPts val="1000"/>
              </a:spcBef>
            </a:pPr>
            <a:r>
              <a:rPr lang="fr-FR" dirty="0"/>
              <a:t>                                                             </a:t>
            </a:r>
          </a:p>
          <a:p>
            <a:pPr>
              <a:lnSpc>
                <a:spcPct val="70000"/>
              </a:lnSpc>
              <a:spcBef>
                <a:spcPts val="1000"/>
              </a:spcBef>
            </a:pPr>
            <a:r>
              <a:rPr lang="fr-FR"/>
              <a:t>                                                               Nous </a:t>
            </a:r>
            <a:r>
              <a:rPr lang="fr-FR" dirty="0"/>
              <a:t>souhaitons vous mettre en valeur…</a:t>
            </a:r>
          </a:p>
        </p:txBody>
      </p:sp>
    </p:spTree>
    <p:extLst>
      <p:ext uri="{BB962C8B-B14F-4D97-AF65-F5344CB8AC3E}">
        <p14:creationId xmlns:p14="http://schemas.microsoft.com/office/powerpoint/2010/main" val="275519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48C1FE-00FA-CAD7-330D-020A539502C6}"/>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40623"/>
          <a:stretch/>
        </p:blipFill>
        <p:spPr>
          <a:xfrm>
            <a:off x="0" y="19655"/>
            <a:ext cx="12192000" cy="6838345"/>
          </a:xfrm>
          <a:prstGeom prst="rect">
            <a:avLst/>
          </a:prstGeom>
        </p:spPr>
      </p:pic>
      <p:sp>
        <p:nvSpPr>
          <p:cNvPr id="5" name="Rectangle 4">
            <a:extLst>
              <a:ext uri="{FF2B5EF4-FFF2-40B4-BE49-F238E27FC236}">
                <a16:creationId xmlns:a16="http://schemas.microsoft.com/office/drawing/2014/main" id="{8CBBCE77-B0E5-3F28-CEED-C16131DBED39}"/>
              </a:ext>
            </a:extLst>
          </p:cNvPr>
          <p:cNvSpPr/>
          <p:nvPr/>
        </p:nvSpPr>
        <p:spPr>
          <a:xfrm>
            <a:off x="-8546" y="969643"/>
            <a:ext cx="12192000" cy="5908011"/>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57661B1E-ED96-DCFD-D41B-5EEE7A04F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45" y="3012838"/>
            <a:ext cx="888420" cy="502151"/>
          </a:xfrm>
          <a:prstGeom prst="rect">
            <a:avLst/>
          </a:prstGeom>
        </p:spPr>
      </p:pic>
      <p:pic>
        <p:nvPicPr>
          <p:cNvPr id="9" name="Image 8" descr="Une image contenant texte, clipart&#10;&#10;Description générée automatiquement">
            <a:extLst>
              <a:ext uri="{FF2B5EF4-FFF2-40B4-BE49-F238E27FC236}">
                <a16:creationId xmlns:a16="http://schemas.microsoft.com/office/drawing/2014/main" id="{683AC603-A56E-B4F3-2714-468549C9A5D5}"/>
              </a:ext>
            </a:extLst>
          </p:cNvPr>
          <p:cNvPicPr>
            <a:picLocks noChangeAspect="1"/>
          </p:cNvPicPr>
          <p:nvPr/>
        </p:nvPicPr>
        <p:blipFill rotWithShape="1">
          <a:blip r:embed="rId4">
            <a:extLst>
              <a:ext uri="{28A0092B-C50C-407E-A947-70E740481C1C}">
                <a14:useLocalDpi xmlns:a14="http://schemas.microsoft.com/office/drawing/2010/main" val="0"/>
              </a:ext>
            </a:extLst>
          </a:blip>
          <a:srcRect b="17297"/>
          <a:stretch/>
        </p:blipFill>
        <p:spPr>
          <a:xfrm>
            <a:off x="5503752" y="3003370"/>
            <a:ext cx="697344" cy="374146"/>
          </a:xfrm>
          <a:prstGeom prst="rect">
            <a:avLst/>
          </a:prstGeom>
        </p:spPr>
      </p:pic>
      <p:pic>
        <p:nvPicPr>
          <p:cNvPr id="18" name="Image 17" descr="Une image contenant texte, clipart&#10;&#10;Description générée automatiquement">
            <a:extLst>
              <a:ext uri="{FF2B5EF4-FFF2-40B4-BE49-F238E27FC236}">
                <a16:creationId xmlns:a16="http://schemas.microsoft.com/office/drawing/2014/main" id="{F764F5D9-A399-95F4-B031-F03F461E2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8808" y="2977422"/>
            <a:ext cx="1527523" cy="361171"/>
          </a:xfrm>
          <a:prstGeom prst="rect">
            <a:avLst/>
          </a:prstGeom>
        </p:spPr>
      </p:pic>
      <p:sp>
        <p:nvSpPr>
          <p:cNvPr id="20" name="Titre 1">
            <a:extLst>
              <a:ext uri="{FF2B5EF4-FFF2-40B4-BE49-F238E27FC236}">
                <a16:creationId xmlns:a16="http://schemas.microsoft.com/office/drawing/2014/main" id="{17DE2EB1-A7EB-5CF8-8CA1-C00850CBF978}"/>
              </a:ext>
            </a:extLst>
          </p:cNvPr>
          <p:cNvSpPr txBox="1">
            <a:spLocks/>
          </p:cNvSpPr>
          <p:nvPr/>
        </p:nvSpPr>
        <p:spPr>
          <a:xfrm>
            <a:off x="-1" y="5845302"/>
            <a:ext cx="12109391" cy="1060398"/>
          </a:xfrm>
          <a:prstGeom prst="rect">
            <a:avLst/>
          </a:prstGeom>
          <a:solidFill>
            <a:schemeClr val="bg1"/>
          </a:solidFill>
          <a:ln>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3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1" name="Image 20">
            <a:extLst>
              <a:ext uri="{FF2B5EF4-FFF2-40B4-BE49-F238E27FC236}">
                <a16:creationId xmlns:a16="http://schemas.microsoft.com/office/drawing/2014/main" id="{D4968414-679B-7316-799D-8F96109281AD}"/>
              </a:ext>
            </a:extLst>
          </p:cNvPr>
          <p:cNvPicPr>
            <a:picLocks noChangeAspect="1"/>
          </p:cNvPicPr>
          <p:nvPr/>
        </p:nvPicPr>
        <p:blipFill rotWithShape="1">
          <a:blip r:embed="rId6">
            <a:extLst>
              <a:ext uri="{28A0092B-C50C-407E-A947-70E740481C1C}">
                <a14:useLocalDpi xmlns:a14="http://schemas.microsoft.com/office/drawing/2010/main" val="0"/>
              </a:ext>
            </a:extLst>
          </a:blip>
          <a:srcRect t="31269" b="28190"/>
          <a:stretch/>
        </p:blipFill>
        <p:spPr>
          <a:xfrm>
            <a:off x="9512206" y="6069742"/>
            <a:ext cx="1930232" cy="548947"/>
          </a:xfrm>
          <a:prstGeom prst="rect">
            <a:avLst/>
          </a:prstGeom>
        </p:spPr>
      </p:pic>
      <p:pic>
        <p:nvPicPr>
          <p:cNvPr id="23" name="Image 22">
            <a:extLst>
              <a:ext uri="{FF2B5EF4-FFF2-40B4-BE49-F238E27FC236}">
                <a16:creationId xmlns:a16="http://schemas.microsoft.com/office/drawing/2014/main" id="{7A080AE5-4265-C415-CE3A-840EF80287DC}"/>
              </a:ext>
            </a:extLst>
          </p:cNvPr>
          <p:cNvPicPr>
            <a:picLocks noChangeAspect="1"/>
          </p:cNvPicPr>
          <p:nvPr/>
        </p:nvPicPr>
        <p:blipFill rotWithShape="1">
          <a:blip r:embed="rId7">
            <a:extLst>
              <a:ext uri="{28A0092B-C50C-407E-A947-70E740481C1C}">
                <a14:useLocalDpi xmlns:a14="http://schemas.microsoft.com/office/drawing/2010/main" val="0"/>
              </a:ext>
            </a:extLst>
          </a:blip>
          <a:srcRect t="18451" b="22853"/>
          <a:stretch/>
        </p:blipFill>
        <p:spPr>
          <a:xfrm>
            <a:off x="729103" y="5932288"/>
            <a:ext cx="1420248" cy="759122"/>
          </a:xfrm>
          <a:prstGeom prst="rect">
            <a:avLst/>
          </a:prstGeom>
        </p:spPr>
      </p:pic>
      <p:pic>
        <p:nvPicPr>
          <p:cNvPr id="25" name="Image 24" descr="Une image contenant texte&#10;&#10;Description générée automatiquement">
            <a:extLst>
              <a:ext uri="{FF2B5EF4-FFF2-40B4-BE49-F238E27FC236}">
                <a16:creationId xmlns:a16="http://schemas.microsoft.com/office/drawing/2014/main" id="{352FFFAB-0804-4340-C905-25FF2811D2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6728" y="6019958"/>
            <a:ext cx="1672142" cy="603580"/>
          </a:xfrm>
          <a:prstGeom prst="rect">
            <a:avLst/>
          </a:prstGeom>
        </p:spPr>
      </p:pic>
      <p:pic>
        <p:nvPicPr>
          <p:cNvPr id="29" name="Image 28">
            <a:extLst>
              <a:ext uri="{FF2B5EF4-FFF2-40B4-BE49-F238E27FC236}">
                <a16:creationId xmlns:a16="http://schemas.microsoft.com/office/drawing/2014/main" id="{55DF9CE6-84F9-D352-0CD3-F6DF5C25CC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25505" y="2957162"/>
            <a:ext cx="999354" cy="557779"/>
          </a:xfrm>
          <a:prstGeom prst="rect">
            <a:avLst/>
          </a:prstGeom>
        </p:spPr>
      </p:pic>
      <p:pic>
        <p:nvPicPr>
          <p:cNvPr id="6" name="Image 5">
            <a:extLst>
              <a:ext uri="{FF2B5EF4-FFF2-40B4-BE49-F238E27FC236}">
                <a16:creationId xmlns:a16="http://schemas.microsoft.com/office/drawing/2014/main" id="{9018121F-F0AF-C2B9-7FC9-2A8898AA3B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7904" y="5987153"/>
            <a:ext cx="1603094" cy="613857"/>
          </a:xfrm>
          <a:prstGeom prst="rect">
            <a:avLst/>
          </a:prstGeom>
        </p:spPr>
      </p:pic>
      <p:pic>
        <p:nvPicPr>
          <p:cNvPr id="10" name="Image 9" descr="Une image contenant logo&#10;&#10;Description générée automatiquement">
            <a:extLst>
              <a:ext uri="{FF2B5EF4-FFF2-40B4-BE49-F238E27FC236}">
                <a16:creationId xmlns:a16="http://schemas.microsoft.com/office/drawing/2014/main" id="{583474FE-ED91-97C6-1931-9380DFCC73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9342" y="3042585"/>
            <a:ext cx="999355" cy="336571"/>
          </a:xfrm>
          <a:prstGeom prst="rect">
            <a:avLst/>
          </a:prstGeom>
        </p:spPr>
      </p:pic>
      <p:pic>
        <p:nvPicPr>
          <p:cNvPr id="7" name="Image 6" descr="Une image contenant texte, clipart&#10;&#10;Description générée automatiquement">
            <a:extLst>
              <a:ext uri="{FF2B5EF4-FFF2-40B4-BE49-F238E27FC236}">
                <a16:creationId xmlns:a16="http://schemas.microsoft.com/office/drawing/2014/main" id="{A1BD9632-20AC-CAF1-F5FB-58BF2C966E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1247" y="1265199"/>
            <a:ext cx="1987145" cy="61789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182E8E9A-8E83-F38C-469A-0879562BF15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72879" y="1183437"/>
            <a:ext cx="1757874" cy="734802"/>
          </a:xfrm>
          <a:prstGeom prst="rect">
            <a:avLst/>
          </a:prstGeom>
        </p:spPr>
      </p:pic>
      <p:cxnSp>
        <p:nvCxnSpPr>
          <p:cNvPr id="13" name="Connecteur droit 12">
            <a:extLst>
              <a:ext uri="{FF2B5EF4-FFF2-40B4-BE49-F238E27FC236}">
                <a16:creationId xmlns:a16="http://schemas.microsoft.com/office/drawing/2014/main" id="{1ED873C6-349E-CD14-93EF-C8EB31CF652F}"/>
              </a:ext>
            </a:extLst>
          </p:cNvPr>
          <p:cNvCxnSpPr/>
          <p:nvPr/>
        </p:nvCxnSpPr>
        <p:spPr>
          <a:xfrm>
            <a:off x="400228" y="2427006"/>
            <a:ext cx="113744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E378ED00-5D05-F244-84D9-847B670DCC34}"/>
              </a:ext>
            </a:extLst>
          </p:cNvPr>
          <p:cNvCxnSpPr/>
          <p:nvPr/>
        </p:nvCxnSpPr>
        <p:spPr>
          <a:xfrm>
            <a:off x="440646" y="5638800"/>
            <a:ext cx="11374452"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DC6F70F0-F638-899E-3F20-BDAD865135D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99480" y="1352967"/>
            <a:ext cx="2022310" cy="394912"/>
          </a:xfrm>
          <a:prstGeom prst="rect">
            <a:avLst/>
          </a:prstGeom>
        </p:spPr>
      </p:pic>
      <p:pic>
        <p:nvPicPr>
          <p:cNvPr id="15" name="Image 14" descr="Une image contenant logo&#10;&#10;Description générée automatiquement">
            <a:extLst>
              <a:ext uri="{FF2B5EF4-FFF2-40B4-BE49-F238E27FC236}">
                <a16:creationId xmlns:a16="http://schemas.microsoft.com/office/drawing/2014/main" id="{4B6E41AB-A324-2D6A-6023-DA01783B476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36309" y="1277044"/>
            <a:ext cx="1567910" cy="547587"/>
          </a:xfrm>
          <a:prstGeom prst="rect">
            <a:avLst/>
          </a:prstGeom>
        </p:spPr>
      </p:pic>
      <p:pic>
        <p:nvPicPr>
          <p:cNvPr id="26" name="Image 25" descr="Une image contenant symbole, Emblème, logo, écusson&#10;&#10;Description générée automatiquement">
            <a:extLst>
              <a:ext uri="{FF2B5EF4-FFF2-40B4-BE49-F238E27FC236}">
                <a16:creationId xmlns:a16="http://schemas.microsoft.com/office/drawing/2014/main" id="{5D7D9CDC-C566-5E52-B5DC-EC290C96BB4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17092" y="4789628"/>
            <a:ext cx="510953" cy="561093"/>
          </a:xfrm>
          <a:prstGeom prst="rect">
            <a:avLst/>
          </a:prstGeom>
        </p:spPr>
      </p:pic>
      <p:pic>
        <p:nvPicPr>
          <p:cNvPr id="27" name="Image 26" descr="Une image contenant texte, logo&#10;&#10;Description générée automatiquement">
            <a:extLst>
              <a:ext uri="{FF2B5EF4-FFF2-40B4-BE49-F238E27FC236}">
                <a16:creationId xmlns:a16="http://schemas.microsoft.com/office/drawing/2014/main" id="{1685BB7A-EC1D-DC76-9958-F62E53F4E4C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74010" y="1248292"/>
            <a:ext cx="946648" cy="550743"/>
          </a:xfrm>
          <a:prstGeom prst="rect">
            <a:avLst/>
          </a:prstGeom>
        </p:spPr>
      </p:pic>
      <p:pic>
        <p:nvPicPr>
          <p:cNvPr id="22" name="Image 21" descr="Une image contenant texte, Police, Graphique, rouge&#10;&#10;Description générée automatiquement">
            <a:extLst>
              <a:ext uri="{FF2B5EF4-FFF2-40B4-BE49-F238E27FC236}">
                <a16:creationId xmlns:a16="http://schemas.microsoft.com/office/drawing/2014/main" id="{D5085479-A6F8-9B7A-A4DC-C0EBEA8EDCF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85692" y="4907199"/>
            <a:ext cx="1134592" cy="286821"/>
          </a:xfrm>
          <a:prstGeom prst="rect">
            <a:avLst/>
          </a:prstGeom>
        </p:spPr>
      </p:pic>
      <p:pic>
        <p:nvPicPr>
          <p:cNvPr id="30" name="Image 29" descr="Une image contenant texte, Police, logo, Graphique&#10;&#10;Description générée automatiquement">
            <a:extLst>
              <a:ext uri="{FF2B5EF4-FFF2-40B4-BE49-F238E27FC236}">
                <a16:creationId xmlns:a16="http://schemas.microsoft.com/office/drawing/2014/main" id="{43F05BDF-3BCD-890F-0F24-D7B2FBB45287}"/>
              </a:ext>
            </a:extLst>
          </p:cNvPr>
          <p:cNvPicPr>
            <a:picLocks noChangeAspect="1"/>
          </p:cNvPicPr>
          <p:nvPr/>
        </p:nvPicPr>
        <p:blipFill rotWithShape="1">
          <a:blip r:embed="rId19">
            <a:extLst>
              <a:ext uri="{28A0092B-C50C-407E-A947-70E740481C1C}">
                <a14:useLocalDpi xmlns:a14="http://schemas.microsoft.com/office/drawing/2010/main" val="0"/>
              </a:ext>
            </a:extLst>
          </a:blip>
          <a:srcRect b="56882"/>
          <a:stretch/>
        </p:blipFill>
        <p:spPr>
          <a:xfrm>
            <a:off x="7468265" y="3059234"/>
            <a:ext cx="1190200" cy="247856"/>
          </a:xfrm>
          <a:prstGeom prst="rect">
            <a:avLst/>
          </a:prstGeom>
        </p:spPr>
      </p:pic>
      <p:pic>
        <p:nvPicPr>
          <p:cNvPr id="32" name="Image 31" descr="Une image contenant texte, Police, Graphique, graphisme&#10;&#10;Description générée automatiquement">
            <a:extLst>
              <a:ext uri="{FF2B5EF4-FFF2-40B4-BE49-F238E27FC236}">
                <a16:creationId xmlns:a16="http://schemas.microsoft.com/office/drawing/2014/main" id="{B09572C3-0ECA-9026-242D-B6B94A7A42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9331" y="4754641"/>
            <a:ext cx="993678" cy="535807"/>
          </a:xfrm>
          <a:prstGeom prst="rect">
            <a:avLst/>
          </a:prstGeom>
        </p:spPr>
      </p:pic>
      <p:sp>
        <p:nvSpPr>
          <p:cNvPr id="16" name="Titre 1">
            <a:extLst>
              <a:ext uri="{FF2B5EF4-FFF2-40B4-BE49-F238E27FC236}">
                <a16:creationId xmlns:a16="http://schemas.microsoft.com/office/drawing/2014/main" id="{3AC0B51C-F04C-CD5A-A557-E4476CF96427}"/>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defPPr>
              <a:defRPr lang="fr-FR"/>
            </a:defPPr>
            <a:lvl1pPr>
              <a:lnSpc>
                <a:spcPct val="90000"/>
              </a:lnSpc>
              <a:spcBef>
                <a:spcPct val="0"/>
              </a:spcBef>
              <a:buNone/>
              <a:defRPr sz="4700">
                <a:solidFill>
                  <a:schemeClr val="bg1"/>
                </a:solidFill>
                <a:latin typeface="Agency FB" panose="020B0503020202020204" pitchFamily="34" charset="0"/>
                <a:ea typeface="+mj-ea"/>
                <a:cs typeface="+mj-cs"/>
              </a:defRPr>
            </a:lvl1pPr>
          </a:lstStyle>
          <a:p>
            <a:r>
              <a:rPr lang="fr-FR" dirty="0"/>
              <a:t>NOS PARTENAIRES A DATE. </a:t>
            </a:r>
          </a:p>
        </p:txBody>
      </p:sp>
      <p:sp>
        <p:nvSpPr>
          <p:cNvPr id="19" name="Rectangle 18">
            <a:extLst>
              <a:ext uri="{FF2B5EF4-FFF2-40B4-BE49-F238E27FC236}">
                <a16:creationId xmlns:a16="http://schemas.microsoft.com/office/drawing/2014/main" id="{ABFC81C0-FB3F-1543-E580-2ECBB1DDA78A}"/>
              </a:ext>
            </a:extLst>
          </p:cNvPr>
          <p:cNvSpPr/>
          <p:nvPr/>
        </p:nvSpPr>
        <p:spPr>
          <a:xfrm>
            <a:off x="438694" y="5701552"/>
            <a:ext cx="1825942" cy="2026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INSTITUTIONNELS</a:t>
            </a:r>
          </a:p>
        </p:txBody>
      </p:sp>
      <p:cxnSp>
        <p:nvCxnSpPr>
          <p:cNvPr id="28" name="Connecteur droit 27">
            <a:extLst>
              <a:ext uri="{FF2B5EF4-FFF2-40B4-BE49-F238E27FC236}">
                <a16:creationId xmlns:a16="http://schemas.microsoft.com/office/drawing/2014/main" id="{86987AF1-2B5A-4CCC-7922-151ACE4FD654}"/>
              </a:ext>
            </a:extLst>
          </p:cNvPr>
          <p:cNvCxnSpPr/>
          <p:nvPr/>
        </p:nvCxnSpPr>
        <p:spPr>
          <a:xfrm>
            <a:off x="438694" y="4239843"/>
            <a:ext cx="1137445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514DBAFA-9847-465B-0601-6FB68F49E27E}"/>
              </a:ext>
            </a:extLst>
          </p:cNvPr>
          <p:cNvSpPr/>
          <p:nvPr/>
        </p:nvSpPr>
        <p:spPr>
          <a:xfrm>
            <a:off x="411107" y="4340047"/>
            <a:ext cx="2195360" cy="22526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PARTENAIRES TECHNIQUES</a:t>
            </a:r>
          </a:p>
        </p:txBody>
      </p:sp>
      <p:sp>
        <p:nvSpPr>
          <p:cNvPr id="33" name="Rectangle 32">
            <a:extLst>
              <a:ext uri="{FF2B5EF4-FFF2-40B4-BE49-F238E27FC236}">
                <a16:creationId xmlns:a16="http://schemas.microsoft.com/office/drawing/2014/main" id="{3738B254-9E6D-FA21-55B1-95CCCE7FD249}"/>
              </a:ext>
            </a:extLst>
          </p:cNvPr>
          <p:cNvSpPr/>
          <p:nvPr/>
        </p:nvSpPr>
        <p:spPr>
          <a:xfrm>
            <a:off x="400228" y="2475301"/>
            <a:ext cx="1825942" cy="2026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MAJEURS</a:t>
            </a:r>
          </a:p>
        </p:txBody>
      </p:sp>
      <p:sp>
        <p:nvSpPr>
          <p:cNvPr id="34" name="Rectangle 33">
            <a:extLst>
              <a:ext uri="{FF2B5EF4-FFF2-40B4-BE49-F238E27FC236}">
                <a16:creationId xmlns:a16="http://schemas.microsoft.com/office/drawing/2014/main" id="{30F206EE-DD60-AC9C-93FF-7FB02787E60D}"/>
              </a:ext>
            </a:extLst>
          </p:cNvPr>
          <p:cNvSpPr/>
          <p:nvPr/>
        </p:nvSpPr>
        <p:spPr>
          <a:xfrm>
            <a:off x="386997" y="1003827"/>
            <a:ext cx="1825942" cy="2026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ORGANISATEURS</a:t>
            </a:r>
          </a:p>
        </p:txBody>
      </p:sp>
      <p:pic>
        <p:nvPicPr>
          <p:cNvPr id="4" name="Image 3" descr="Une image contenant texte, journal, affiche, graphisme&#10;&#10;Description générée automatiquement">
            <a:extLst>
              <a:ext uri="{FF2B5EF4-FFF2-40B4-BE49-F238E27FC236}">
                <a16:creationId xmlns:a16="http://schemas.microsoft.com/office/drawing/2014/main" id="{8484A149-B30D-C545-2C4C-6D94D083D91F}"/>
              </a:ext>
            </a:extLst>
          </p:cNvPr>
          <p:cNvPicPr>
            <a:picLocks noChangeAspect="1"/>
          </p:cNvPicPr>
          <p:nvPr/>
        </p:nvPicPr>
        <p:blipFill rotWithShape="1">
          <a:blip r:embed="rId21">
            <a:extLst>
              <a:ext uri="{28A0092B-C50C-407E-A947-70E740481C1C}">
                <a14:useLocalDpi xmlns:a14="http://schemas.microsoft.com/office/drawing/2010/main" val="0"/>
              </a:ext>
            </a:extLst>
          </a:blip>
          <a:srcRect b="75219"/>
          <a:stretch/>
        </p:blipFill>
        <p:spPr>
          <a:xfrm>
            <a:off x="8961953" y="3064113"/>
            <a:ext cx="1064023" cy="186093"/>
          </a:xfrm>
          <a:prstGeom prst="rect">
            <a:avLst/>
          </a:prstGeom>
        </p:spPr>
      </p:pic>
      <p:sp>
        <p:nvSpPr>
          <p:cNvPr id="2" name="Rectangle 1">
            <a:extLst>
              <a:ext uri="{FF2B5EF4-FFF2-40B4-BE49-F238E27FC236}">
                <a16:creationId xmlns:a16="http://schemas.microsoft.com/office/drawing/2014/main" id="{0BA01D8B-AB55-9AC3-DAE0-9E0E128700BE}"/>
              </a:ext>
            </a:extLst>
          </p:cNvPr>
          <p:cNvSpPr/>
          <p:nvPr/>
        </p:nvSpPr>
        <p:spPr>
          <a:xfrm>
            <a:off x="4465899" y="2485306"/>
            <a:ext cx="1825942" cy="2026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OFFICIELS</a:t>
            </a:r>
          </a:p>
        </p:txBody>
      </p:sp>
      <p:sp>
        <p:nvSpPr>
          <p:cNvPr id="17" name="Rectangle 16">
            <a:extLst>
              <a:ext uri="{FF2B5EF4-FFF2-40B4-BE49-F238E27FC236}">
                <a16:creationId xmlns:a16="http://schemas.microsoft.com/office/drawing/2014/main" id="{7A593773-E1B5-BF4C-43B3-DF65CA9D3BAA}"/>
              </a:ext>
            </a:extLst>
          </p:cNvPr>
          <p:cNvSpPr/>
          <p:nvPr/>
        </p:nvSpPr>
        <p:spPr>
          <a:xfrm>
            <a:off x="4485692" y="4362660"/>
            <a:ext cx="1825942" cy="202690"/>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t>PARTENAIRES MEDIAS</a:t>
            </a:r>
          </a:p>
        </p:txBody>
      </p:sp>
      <p:pic>
        <p:nvPicPr>
          <p:cNvPr id="35" name="Image 34" descr="Une image contenant Police, logo, Graphique, texte&#10;&#10;Description générée automatiquement">
            <a:extLst>
              <a:ext uri="{FF2B5EF4-FFF2-40B4-BE49-F238E27FC236}">
                <a16:creationId xmlns:a16="http://schemas.microsoft.com/office/drawing/2014/main" id="{14FAA506-F07F-3AA0-D928-A25087EF6F2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346619" y="3039704"/>
            <a:ext cx="994218" cy="289694"/>
          </a:xfrm>
          <a:prstGeom prst="rect">
            <a:avLst/>
          </a:prstGeom>
        </p:spPr>
      </p:pic>
    </p:spTree>
    <p:extLst>
      <p:ext uri="{BB962C8B-B14F-4D97-AF65-F5344CB8AC3E}">
        <p14:creationId xmlns:p14="http://schemas.microsoft.com/office/powerpoint/2010/main" val="329194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lipart&#10;&#10;Description générée automatiquement">
            <a:extLst>
              <a:ext uri="{FF2B5EF4-FFF2-40B4-BE49-F238E27FC236}">
                <a16:creationId xmlns:a16="http://schemas.microsoft.com/office/drawing/2014/main" id="{8960C2CC-1177-7E3B-193C-00E0256E1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082" y="6068822"/>
            <a:ext cx="1567910" cy="487534"/>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00A1D063-1B4E-89F3-DCBE-909F204A9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7154" y="6035955"/>
            <a:ext cx="1465060" cy="612404"/>
          </a:xfrm>
          <a:prstGeom prst="rect">
            <a:avLst/>
          </a:prstGeom>
        </p:spPr>
      </p:pic>
      <p:pic>
        <p:nvPicPr>
          <p:cNvPr id="7" name="Image 6">
            <a:extLst>
              <a:ext uri="{FF2B5EF4-FFF2-40B4-BE49-F238E27FC236}">
                <a16:creationId xmlns:a16="http://schemas.microsoft.com/office/drawing/2014/main" id="{C636DB20-0232-AAC7-41B5-349610D8D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7724" y="6168912"/>
            <a:ext cx="2022310" cy="394912"/>
          </a:xfrm>
          <a:prstGeom prst="rect">
            <a:avLst/>
          </a:prstGeom>
        </p:spPr>
      </p:pic>
      <p:pic>
        <p:nvPicPr>
          <p:cNvPr id="9" name="Image 8" descr="Une image contenant logo&#10;&#10;Description générée automatiquement">
            <a:extLst>
              <a:ext uri="{FF2B5EF4-FFF2-40B4-BE49-F238E27FC236}">
                <a16:creationId xmlns:a16="http://schemas.microsoft.com/office/drawing/2014/main" id="{F3143BE1-A7CE-FE96-9EF3-82C554B3E3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786" y="6067777"/>
            <a:ext cx="1567910" cy="547587"/>
          </a:xfrm>
          <a:prstGeom prst="rect">
            <a:avLst/>
          </a:prstGeom>
        </p:spPr>
      </p:pic>
      <p:pic>
        <p:nvPicPr>
          <p:cNvPr id="10" name="Image 9" descr="Une image contenant texte, logo&#10;&#10;Description générée automatiquement">
            <a:extLst>
              <a:ext uri="{FF2B5EF4-FFF2-40B4-BE49-F238E27FC236}">
                <a16:creationId xmlns:a16="http://schemas.microsoft.com/office/drawing/2014/main" id="{2DE89E28-2B9E-DC63-D9B4-B7035D74D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270" y="6090997"/>
            <a:ext cx="946648" cy="550743"/>
          </a:xfrm>
          <a:prstGeom prst="rect">
            <a:avLst/>
          </a:prstGeom>
        </p:spPr>
      </p:pic>
      <p:pic>
        <p:nvPicPr>
          <p:cNvPr id="11" name="Image 10">
            <a:extLst>
              <a:ext uri="{FF2B5EF4-FFF2-40B4-BE49-F238E27FC236}">
                <a16:creationId xmlns:a16="http://schemas.microsoft.com/office/drawing/2014/main" id="{DBC8EDF0-412D-EC44-9CC9-5E37021A0E2B}"/>
              </a:ext>
            </a:extLst>
          </p:cNvPr>
          <p:cNvPicPr>
            <a:picLocks noChangeAspect="1"/>
          </p:cNvPicPr>
          <p:nvPr/>
        </p:nvPicPr>
        <p:blipFill rotWithShape="1">
          <a:blip r:embed="rId7"/>
          <a:srcRect t="34559" b="31928"/>
          <a:stretch/>
        </p:blipFill>
        <p:spPr>
          <a:xfrm>
            <a:off x="0" y="19878"/>
            <a:ext cx="12192000" cy="5756988"/>
          </a:xfrm>
          <a:prstGeom prst="rect">
            <a:avLst/>
          </a:prstGeom>
        </p:spPr>
      </p:pic>
      <p:sp>
        <p:nvSpPr>
          <p:cNvPr id="12" name="Titre 1">
            <a:extLst>
              <a:ext uri="{FF2B5EF4-FFF2-40B4-BE49-F238E27FC236}">
                <a16:creationId xmlns:a16="http://schemas.microsoft.com/office/drawing/2014/main" id="{88723649-8A61-FC50-3C51-9B98DDEF8E95}"/>
              </a:ext>
            </a:extLst>
          </p:cNvPr>
          <p:cNvSpPr>
            <a:spLocks noGrp="1"/>
          </p:cNvSpPr>
          <p:nvPr>
            <p:ph type="ctrTitle"/>
          </p:nvPr>
        </p:nvSpPr>
        <p:spPr>
          <a:xfrm>
            <a:off x="148848" y="-120570"/>
            <a:ext cx="12043152" cy="844428"/>
          </a:xfrm>
        </p:spPr>
        <p:txBody>
          <a:bodyPr>
            <a:normAutofit/>
          </a:bodyPr>
          <a:lstStyle/>
          <a:p>
            <a:pPr algn="l"/>
            <a:r>
              <a:rPr lang="fr-FR" sz="3500" b="1" dirty="0">
                <a:solidFill>
                  <a:srgbClr val="002060"/>
                </a:solidFill>
              </a:rPr>
              <a:t>RENDEZ-VOUS A AMBERT LES 12, 13 et 14 OCTOBRE 2023</a:t>
            </a:r>
          </a:p>
        </p:txBody>
      </p:sp>
    </p:spTree>
    <p:extLst>
      <p:ext uri="{BB962C8B-B14F-4D97-AF65-F5344CB8AC3E}">
        <p14:creationId xmlns:p14="http://schemas.microsoft.com/office/powerpoint/2010/main" val="279276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E6B8F474-F966-9C16-D9C9-2B323E856ABF}"/>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defPPr>
              <a:defRPr lang="fr-FR"/>
            </a:defPPr>
            <a:lvl1pPr>
              <a:lnSpc>
                <a:spcPct val="90000"/>
              </a:lnSpc>
              <a:spcBef>
                <a:spcPct val="0"/>
              </a:spcBef>
              <a:buNone/>
              <a:defRPr sz="4700">
                <a:solidFill>
                  <a:schemeClr val="bg1"/>
                </a:solidFill>
                <a:latin typeface="Agency FB" panose="020B0503020202020204" pitchFamily="34" charset="0"/>
                <a:ea typeface="+mj-ea"/>
                <a:cs typeface="+mj-cs"/>
              </a:defRPr>
            </a:lvl1pPr>
          </a:lstStyle>
          <a:p>
            <a:r>
              <a:rPr lang="fr-FR" dirty="0"/>
              <a:t>CONTACTS</a:t>
            </a:r>
          </a:p>
        </p:txBody>
      </p:sp>
      <p:sp>
        <p:nvSpPr>
          <p:cNvPr id="20" name="Titre 1">
            <a:extLst>
              <a:ext uri="{FF2B5EF4-FFF2-40B4-BE49-F238E27FC236}">
                <a16:creationId xmlns:a16="http://schemas.microsoft.com/office/drawing/2014/main" id="{17DE2EB1-A7EB-5CF8-8CA1-C00850CBF978}"/>
              </a:ext>
            </a:extLst>
          </p:cNvPr>
          <p:cNvSpPr txBox="1">
            <a:spLocks/>
          </p:cNvSpPr>
          <p:nvPr/>
        </p:nvSpPr>
        <p:spPr>
          <a:xfrm>
            <a:off x="0" y="5734204"/>
            <a:ext cx="12192000" cy="1123796"/>
          </a:xfrm>
          <a:prstGeom prst="rect">
            <a:avLst/>
          </a:prstGeom>
          <a:solidFill>
            <a:schemeClr val="bg1"/>
          </a:solidFill>
          <a:ln>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3400" dirty="0"/>
          </a:p>
        </p:txBody>
      </p:sp>
      <p:pic>
        <p:nvPicPr>
          <p:cNvPr id="2" name="Image 1">
            <a:extLst>
              <a:ext uri="{FF2B5EF4-FFF2-40B4-BE49-F238E27FC236}">
                <a16:creationId xmlns:a16="http://schemas.microsoft.com/office/drawing/2014/main" id="{E7FA8844-A9B0-477B-FDB3-6A477AB70D9B}"/>
              </a:ext>
            </a:extLst>
          </p:cNvPr>
          <p:cNvPicPr>
            <a:picLocks noChangeAspect="1"/>
          </p:cNvPicPr>
          <p:nvPr/>
        </p:nvPicPr>
        <p:blipFill rotWithShape="1">
          <a:blip r:embed="rId2">
            <a:alphaModFix amt="20000"/>
          </a:blip>
          <a:srcRect t="47845" b="31518"/>
          <a:stretch/>
        </p:blipFill>
        <p:spPr>
          <a:xfrm>
            <a:off x="0" y="2943068"/>
            <a:ext cx="12192000" cy="3564104"/>
          </a:xfrm>
          <a:prstGeom prst="rect">
            <a:avLst/>
          </a:prstGeom>
        </p:spPr>
      </p:pic>
      <p:sp>
        <p:nvSpPr>
          <p:cNvPr id="5" name="Sous-titre 2">
            <a:extLst>
              <a:ext uri="{FF2B5EF4-FFF2-40B4-BE49-F238E27FC236}">
                <a16:creationId xmlns:a16="http://schemas.microsoft.com/office/drawing/2014/main" id="{731E256A-957E-EE20-2811-A8B606C39B6D}"/>
              </a:ext>
            </a:extLst>
          </p:cNvPr>
          <p:cNvSpPr txBox="1">
            <a:spLocks/>
          </p:cNvSpPr>
          <p:nvPr/>
        </p:nvSpPr>
        <p:spPr>
          <a:xfrm>
            <a:off x="3710089" y="4893388"/>
            <a:ext cx="4344345" cy="24655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300" b="1" dirty="0">
                <a:latin typeface="Abadi" panose="020B0604020104020204" pitchFamily="34" charset="0"/>
              </a:rPr>
              <a:t>Julien QUINONERO</a:t>
            </a:r>
          </a:p>
          <a:p>
            <a:r>
              <a:rPr lang="fr-FR" sz="1300" b="1" dirty="0">
                <a:latin typeface="Abadi" panose="020B0604020104020204" pitchFamily="34" charset="0"/>
              </a:rPr>
              <a:t>Membre du comité directeur de la Ligue Auvergne</a:t>
            </a:r>
          </a:p>
          <a:p>
            <a:r>
              <a:rPr lang="fr-FR" sz="1300" b="1" dirty="0">
                <a:latin typeface="Abadi" panose="020B0604020104020204" pitchFamily="34" charset="0"/>
              </a:rPr>
              <a:t>Coordination &amp; partenariats </a:t>
            </a:r>
          </a:p>
          <a:p>
            <a:endParaRPr lang="fr-FR" sz="1300" b="1" dirty="0">
              <a:latin typeface="Abadi" panose="020B0604020104020204" pitchFamily="34" charset="0"/>
            </a:endParaRPr>
          </a:p>
          <a:p>
            <a:endParaRPr lang="fr-FR" sz="1300" b="1" dirty="0">
              <a:latin typeface="Abadi" panose="020B0604020104020204" pitchFamily="34" charset="0"/>
            </a:endParaRPr>
          </a:p>
          <a:p>
            <a:r>
              <a:rPr lang="fr-FR" sz="1300" b="1" dirty="0"/>
              <a:t>		  </a:t>
            </a:r>
          </a:p>
        </p:txBody>
      </p:sp>
      <p:pic>
        <p:nvPicPr>
          <p:cNvPr id="7" name="Image 6" descr="Une image contenant texte, Police, logo, Graphique&#10;&#10;Description générée automatiquement">
            <a:extLst>
              <a:ext uri="{FF2B5EF4-FFF2-40B4-BE49-F238E27FC236}">
                <a16:creationId xmlns:a16="http://schemas.microsoft.com/office/drawing/2014/main" id="{C7A0D13D-8CD8-36D0-6382-587E80AC4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4983" y="1470540"/>
            <a:ext cx="4022034" cy="1404680"/>
          </a:xfrm>
          <a:prstGeom prst="rect">
            <a:avLst/>
          </a:prstGeom>
        </p:spPr>
      </p:pic>
      <p:sp>
        <p:nvSpPr>
          <p:cNvPr id="8" name="ZoneTexte 7">
            <a:extLst>
              <a:ext uri="{FF2B5EF4-FFF2-40B4-BE49-F238E27FC236}">
                <a16:creationId xmlns:a16="http://schemas.microsoft.com/office/drawing/2014/main" id="{87B4D4F7-37AC-34EB-FC59-B76AC1250290}"/>
              </a:ext>
            </a:extLst>
          </p:cNvPr>
          <p:cNvSpPr txBox="1"/>
          <p:nvPr/>
        </p:nvSpPr>
        <p:spPr>
          <a:xfrm>
            <a:off x="-351894" y="3428999"/>
            <a:ext cx="6234156" cy="1200329"/>
          </a:xfrm>
          <a:prstGeom prst="rect">
            <a:avLst/>
          </a:prstGeom>
        </p:spPr>
        <p:txBody>
          <a:bodyPr vert="horz" lIns="91440" tIns="45720" rIns="91440" bIns="45720" rtlCol="0">
            <a:normAutofit/>
          </a:bodyPr>
          <a:lstStyle>
            <a:defPPr>
              <a:defRPr lang="fr-FR"/>
            </a:defPPr>
            <a:lvl1pPr indent="0" algn="ctr">
              <a:lnSpc>
                <a:spcPct val="90000"/>
              </a:lnSpc>
              <a:spcBef>
                <a:spcPts val="1000"/>
              </a:spcBef>
              <a:buFont typeface="Arial" panose="020B0604020202020204" pitchFamily="34" charset="0"/>
              <a:buNone/>
              <a:defRPr sz="1300" b="1">
                <a:latin typeface="Abadi" panose="020B0604020104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fr-FR" dirty="0"/>
              <a:t>Michel DURIN</a:t>
            </a:r>
          </a:p>
          <a:p>
            <a:r>
              <a:rPr lang="fr-FR" dirty="0"/>
              <a:t>Président de la Ligue du Sport Automobile d’Auvergne</a:t>
            </a:r>
          </a:p>
        </p:txBody>
      </p:sp>
      <p:sp>
        <p:nvSpPr>
          <p:cNvPr id="9" name="ZoneTexte 8">
            <a:extLst>
              <a:ext uri="{FF2B5EF4-FFF2-40B4-BE49-F238E27FC236}">
                <a16:creationId xmlns:a16="http://schemas.microsoft.com/office/drawing/2014/main" id="{0362B709-2C2B-1810-8986-4F2E8355FAC1}"/>
              </a:ext>
            </a:extLst>
          </p:cNvPr>
          <p:cNvSpPr txBox="1"/>
          <p:nvPr/>
        </p:nvSpPr>
        <p:spPr>
          <a:xfrm>
            <a:off x="6468927" y="3564105"/>
            <a:ext cx="6234156" cy="1200329"/>
          </a:xfrm>
          <a:prstGeom prst="rect">
            <a:avLst/>
          </a:prstGeom>
        </p:spPr>
        <p:txBody>
          <a:bodyPr vert="horz" lIns="91440" tIns="45720" rIns="91440" bIns="45720" rtlCol="0">
            <a:normAutofit/>
          </a:bodyPr>
          <a:lstStyle>
            <a:defPPr>
              <a:defRPr lang="fr-FR"/>
            </a:defPPr>
            <a:lvl1pPr indent="0" algn="ctr">
              <a:lnSpc>
                <a:spcPct val="90000"/>
              </a:lnSpc>
              <a:spcBef>
                <a:spcPts val="1000"/>
              </a:spcBef>
              <a:buFont typeface="Arial" panose="020B0604020202020204" pitchFamily="34" charset="0"/>
              <a:buNone/>
              <a:defRPr sz="1300" b="1">
                <a:latin typeface="Abadi" panose="020B0604020104020204" pitchFamily="34" charset="0"/>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fr-FR" dirty="0"/>
              <a:t>Thierry DUPÊCHER</a:t>
            </a:r>
          </a:p>
          <a:p>
            <a:r>
              <a:rPr lang="fr-FR" dirty="0"/>
              <a:t>Président de l’ASA Livradois FOREZ</a:t>
            </a:r>
          </a:p>
        </p:txBody>
      </p:sp>
    </p:spTree>
    <p:extLst>
      <p:ext uri="{BB962C8B-B14F-4D97-AF65-F5344CB8AC3E}">
        <p14:creationId xmlns:p14="http://schemas.microsoft.com/office/powerpoint/2010/main" val="46757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22532"/>
          <a:stretch/>
        </p:blipFill>
        <p:spPr>
          <a:xfrm>
            <a:off x="-487111" y="-358922"/>
            <a:ext cx="12192000" cy="7371184"/>
          </a:xfrm>
          <a:prstGeom prst="rect">
            <a:avLst/>
          </a:prstGeom>
        </p:spPr>
      </p:pic>
      <p:sp>
        <p:nvSpPr>
          <p:cNvPr id="7" name="Titre 1">
            <a:extLst>
              <a:ext uri="{FF2B5EF4-FFF2-40B4-BE49-F238E27FC236}">
                <a16:creationId xmlns:a16="http://schemas.microsoft.com/office/drawing/2014/main" id="{4176111B-F5B0-3E96-525F-BC0E30AAEAAD}"/>
              </a:ext>
            </a:extLst>
          </p:cNvPr>
          <p:cNvSpPr txBox="1">
            <a:spLocks/>
          </p:cNvSpPr>
          <p:nvPr/>
        </p:nvSpPr>
        <p:spPr>
          <a:xfrm>
            <a:off x="1600912" y="1862826"/>
            <a:ext cx="9144000" cy="17197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6000" b="1" i="0" u="none" strike="noStrike" kern="1200" cap="none" spc="0" normalizeH="0" baseline="0" noProof="0" dirty="0">
                <a:ln>
                  <a:noFill/>
                </a:ln>
                <a:solidFill>
                  <a:srgbClr val="FF0000"/>
                </a:solidFill>
                <a:effectLst/>
                <a:uLnTx/>
                <a:uFillTx/>
                <a:latin typeface="Calibri Light" panose="020F0302020204030204"/>
                <a:ea typeface="+mj-ea"/>
                <a:cs typeface="+mj-cs"/>
              </a:rPr>
              <a:t>La</a:t>
            </a:r>
            <a:r>
              <a:rPr kumimoji="0" lang="fr-FR" sz="6000" b="0" i="0" u="none" strike="noStrike" kern="1200" cap="none" spc="0" normalizeH="0" baseline="0" noProof="0" dirty="0">
                <a:ln>
                  <a:noFill/>
                </a:ln>
                <a:solidFill>
                  <a:prstClr val="black"/>
                </a:solidFill>
                <a:effectLst/>
                <a:uLnTx/>
                <a:uFillTx/>
                <a:latin typeface="Calibri Light" panose="020F0302020204030204"/>
                <a:ea typeface="+mj-ea"/>
                <a:cs typeface="+mj-cs"/>
              </a:rPr>
              <a:t> Finale de la coupe de France des rallyes </a:t>
            </a:r>
          </a:p>
        </p:txBody>
      </p:sp>
      <p:sp>
        <p:nvSpPr>
          <p:cNvPr id="9" name="Titre 1">
            <a:extLst>
              <a:ext uri="{FF2B5EF4-FFF2-40B4-BE49-F238E27FC236}">
                <a16:creationId xmlns:a16="http://schemas.microsoft.com/office/drawing/2014/main" id="{0E0FA816-D3C5-65D4-3C33-7053DEC7572F}"/>
              </a:ext>
            </a:extLst>
          </p:cNvPr>
          <p:cNvSpPr txBox="1">
            <a:spLocks/>
          </p:cNvSpPr>
          <p:nvPr/>
        </p:nvSpPr>
        <p:spPr>
          <a:xfrm>
            <a:off x="3555050" y="5784946"/>
            <a:ext cx="6642931" cy="563757"/>
          </a:xfrm>
          <a:prstGeom prst="rect">
            <a:avLst/>
          </a:prstGeom>
          <a:noFill/>
          <a:ln>
            <a:noFill/>
          </a:ln>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dirty="0">
                <a:ln>
                  <a:noFill/>
                </a:ln>
                <a:solidFill>
                  <a:prstClr val="black"/>
                </a:solidFill>
                <a:effectLst/>
                <a:uLnTx/>
                <a:uFillTx/>
                <a:latin typeface="Calibri Light" panose="020F0302020204030204"/>
                <a:ea typeface="+mj-ea"/>
                <a:cs typeface="+mj-cs"/>
              </a:rPr>
              <a:t>AMBERT.  Les 12, 13 et 14 </a:t>
            </a:r>
            <a:r>
              <a:rPr lang="fr-FR" sz="3400" dirty="0">
                <a:solidFill>
                  <a:prstClr val="black"/>
                </a:solidFill>
                <a:latin typeface="Calibri Light" panose="020F0302020204030204"/>
              </a:rPr>
              <a:t>o</a:t>
            </a:r>
            <a:r>
              <a:rPr kumimoji="0" lang="fr-FR" sz="3400" b="0" i="0" u="none" strike="noStrike" kern="1200" cap="none" spc="0" normalizeH="0" baseline="0" noProof="0" dirty="0" err="1">
                <a:ln>
                  <a:noFill/>
                </a:ln>
                <a:solidFill>
                  <a:prstClr val="black"/>
                </a:solidFill>
                <a:effectLst/>
                <a:uLnTx/>
                <a:uFillTx/>
                <a:latin typeface="Calibri Light" panose="020F0302020204030204"/>
                <a:ea typeface="+mj-ea"/>
                <a:cs typeface="+mj-cs"/>
              </a:rPr>
              <a:t>ctobre</a:t>
            </a:r>
            <a:r>
              <a:rPr kumimoji="0" lang="fr-FR" sz="3400" b="0" i="0" u="none" strike="noStrike" kern="1200" cap="none" spc="0" normalizeH="0" baseline="0" noProof="0" dirty="0">
                <a:ln>
                  <a:noFill/>
                </a:ln>
                <a:solidFill>
                  <a:prstClr val="black"/>
                </a:solidFill>
                <a:effectLst/>
                <a:uLnTx/>
                <a:uFillTx/>
                <a:latin typeface="Calibri Light" panose="020F0302020204030204"/>
                <a:ea typeface="+mj-ea"/>
                <a:cs typeface="+mj-cs"/>
              </a:rPr>
              <a:t> 2023</a:t>
            </a:r>
          </a:p>
        </p:txBody>
      </p:sp>
      <p:sp>
        <p:nvSpPr>
          <p:cNvPr id="10" name="Rectangle : coins arrondis 9">
            <a:extLst>
              <a:ext uri="{FF2B5EF4-FFF2-40B4-BE49-F238E27FC236}">
                <a16:creationId xmlns:a16="http://schemas.microsoft.com/office/drawing/2014/main" id="{B656FC9F-738C-3AD6-CF49-0E64AA42E4A9}"/>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Arial"/>
                <a:ea typeface="+mn-ea"/>
                <a:cs typeface="+mn-cs"/>
              </a:rPr>
              <a:t>2</a:t>
            </a:r>
          </a:p>
        </p:txBody>
      </p:sp>
      <p:sp>
        <p:nvSpPr>
          <p:cNvPr id="11" name="Titre 1">
            <a:extLst>
              <a:ext uri="{FF2B5EF4-FFF2-40B4-BE49-F238E27FC236}">
                <a16:creationId xmlns:a16="http://schemas.microsoft.com/office/drawing/2014/main" id="{C4F53052-1809-0C66-C71E-CC1E921038F6}"/>
              </a:ext>
            </a:extLst>
          </p:cNvPr>
          <p:cNvSpPr txBox="1">
            <a:spLocks/>
          </p:cNvSpPr>
          <p:nvPr/>
        </p:nvSpPr>
        <p:spPr>
          <a:xfrm>
            <a:off x="1168652" y="193883"/>
            <a:ext cx="9576260" cy="859872"/>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6000" b="1" i="0" u="none" strike="noStrike" kern="1200" cap="none" spc="0" normalizeH="0" baseline="0" noProof="0" dirty="0">
                <a:ln>
                  <a:noFill/>
                </a:ln>
                <a:solidFill>
                  <a:prstClr val="black"/>
                </a:solidFill>
                <a:effectLst/>
                <a:uLnTx/>
                <a:uFillTx/>
                <a:latin typeface="Calibri Light" panose="020F0302020204030204"/>
                <a:ea typeface="+mj-ea"/>
                <a:cs typeface="+mj-cs"/>
              </a:rPr>
              <a:t>UN EVENEMENT MAJEUR, UNE EXPERIENCE A PARTAGER…</a:t>
            </a:r>
          </a:p>
        </p:txBody>
      </p:sp>
      <p:pic>
        <p:nvPicPr>
          <p:cNvPr id="12" name="Image 11" descr="Une image contenant texte, logo&#10;&#10;Description générée automatiquement">
            <a:extLst>
              <a:ext uri="{FF2B5EF4-FFF2-40B4-BE49-F238E27FC236}">
                <a16:creationId xmlns:a16="http://schemas.microsoft.com/office/drawing/2014/main" id="{19C0C268-399F-9E0C-88ED-34508669E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285" y="5189948"/>
            <a:ext cx="1697765" cy="987729"/>
          </a:xfrm>
          <a:prstGeom prst="rect">
            <a:avLst/>
          </a:prstGeom>
        </p:spPr>
      </p:pic>
    </p:spTree>
    <p:extLst>
      <p:ext uri="{BB962C8B-B14F-4D97-AF65-F5344CB8AC3E}">
        <p14:creationId xmlns:p14="http://schemas.microsoft.com/office/powerpoint/2010/main" val="232583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25734"/>
          <a:stretch/>
        </p:blipFill>
        <p:spPr>
          <a:xfrm>
            <a:off x="0" y="36834"/>
            <a:ext cx="12192000" cy="6821165"/>
          </a:xfrm>
          <a:prstGeom prst="rect">
            <a:avLst/>
          </a:prstGeom>
        </p:spPr>
      </p:pic>
      <p:sp>
        <p:nvSpPr>
          <p:cNvPr id="2" name="Titre 1">
            <a:extLst>
              <a:ext uri="{FF2B5EF4-FFF2-40B4-BE49-F238E27FC236}">
                <a16:creationId xmlns:a16="http://schemas.microsoft.com/office/drawing/2014/main" id="{46F971B7-3DB7-051A-3D4F-3164BBF8FA81}"/>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700" dirty="0">
                <a:solidFill>
                  <a:schemeClr val="bg1"/>
                </a:solidFill>
                <a:latin typeface="Agency FB" panose="020B0503020202020204" pitchFamily="34" charset="0"/>
              </a:rPr>
              <a:t>EDITO…</a:t>
            </a:r>
          </a:p>
        </p:txBody>
      </p:sp>
      <p:sp>
        <p:nvSpPr>
          <p:cNvPr id="3" name="Titre 1">
            <a:extLst>
              <a:ext uri="{FF2B5EF4-FFF2-40B4-BE49-F238E27FC236}">
                <a16:creationId xmlns:a16="http://schemas.microsoft.com/office/drawing/2014/main" id="{FA8D9BFD-F5CB-020C-0E9C-D0665222DEC8}"/>
              </a:ext>
            </a:extLst>
          </p:cNvPr>
          <p:cNvSpPr txBox="1">
            <a:spLocks/>
          </p:cNvSpPr>
          <p:nvPr/>
        </p:nvSpPr>
        <p:spPr>
          <a:xfrm>
            <a:off x="236738" y="929544"/>
            <a:ext cx="11718524" cy="4815859"/>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4000" dirty="0">
                <a:latin typeface="Calibri "/>
              </a:rPr>
              <a:t>            L’auvergne brille par les exploits  de ses sportifs et ce, dans toutes les disciplines.</a:t>
            </a:r>
          </a:p>
          <a:p>
            <a:pPr algn="just"/>
            <a:endParaRPr lang="fr-FR" sz="4000" dirty="0">
              <a:latin typeface="Calibri "/>
            </a:endParaRPr>
          </a:p>
          <a:p>
            <a:pPr algn="just"/>
            <a:r>
              <a:rPr lang="fr-FR" sz="4000" dirty="0">
                <a:latin typeface="Calibri "/>
              </a:rPr>
              <a:t>            Terre d’industrie, et de vraies valeurs, tous les acteurs locaux doivent se mobiliser pour recevoir l’évènement automobile de l’année 2023. Trente-huit années que la Finale n’avait plus été organisée sur nos terres. Vichy fût la dernière ville d’accueil en 1985 avec la victoire de l’équipage  ALIBERT Jean-Claude et GUINOT Jean-Luc  sur Renault 5 Turbo. </a:t>
            </a:r>
          </a:p>
          <a:p>
            <a:pPr algn="just"/>
            <a:r>
              <a:rPr lang="fr-FR" sz="4000" dirty="0">
                <a:latin typeface="Calibri "/>
              </a:rPr>
              <a:t>            Nous avons une occasion rare de mettre en avant notre région, et le savoir-faire de nos entreprises. </a:t>
            </a:r>
          </a:p>
          <a:p>
            <a:pPr algn="just"/>
            <a:r>
              <a:rPr lang="fr-FR" sz="4000" dirty="0">
                <a:latin typeface="Calibri "/>
              </a:rPr>
              <a:t>             </a:t>
            </a:r>
          </a:p>
          <a:p>
            <a:pPr algn="just"/>
            <a:r>
              <a:rPr lang="fr-FR" sz="4000" dirty="0">
                <a:latin typeface="Calibri "/>
              </a:rPr>
              <a:t>            Une organisation du plus haut niveau se met en place pour préparer cette manifestation majeure. Nous œuvrons pour laisser le meilleur des souvenirs à tous les acteurs de cet événement.</a:t>
            </a:r>
          </a:p>
          <a:p>
            <a:pPr algn="just"/>
            <a:endParaRPr lang="fr-FR" sz="4000" dirty="0">
              <a:latin typeface="Calibri "/>
            </a:endParaRPr>
          </a:p>
          <a:p>
            <a:pPr algn="just"/>
            <a:r>
              <a:rPr lang="fr-FR" sz="4000" dirty="0">
                <a:latin typeface="Calibri "/>
              </a:rPr>
              <a:t>            Nous ne laisserons pas passer cette occasion de faire briller notre territoire, aussi nous devons associer à nos côtés, tous les partenaires qui partagent notre engouement. Ces quelques lignes doivent mieux préciser notre projet et nos attentes.</a:t>
            </a:r>
          </a:p>
          <a:p>
            <a:pPr algn="just"/>
            <a:endParaRPr lang="fr-FR" dirty="0">
              <a:latin typeface="Calibri "/>
            </a:endParaRPr>
          </a:p>
          <a:p>
            <a:pPr algn="just"/>
            <a:endParaRPr lang="fr-FR" dirty="0">
              <a:latin typeface="Calibri "/>
            </a:endParaRPr>
          </a:p>
          <a:p>
            <a:pPr algn="just"/>
            <a:endParaRPr lang="fr-FR" dirty="0">
              <a:latin typeface="Calibri "/>
            </a:endParaRPr>
          </a:p>
          <a:p>
            <a:pPr algn="just"/>
            <a:r>
              <a:rPr lang="fr-FR" sz="5300" dirty="0">
                <a:latin typeface="Calibri "/>
              </a:rPr>
              <a:t>                     Michel DURIN                                                                      Thierry DUPÊCHER</a:t>
            </a:r>
          </a:p>
          <a:p>
            <a:pPr algn="just"/>
            <a:r>
              <a:rPr lang="fr-FR" sz="3200" b="1" dirty="0">
                <a:latin typeface="Calibri "/>
              </a:rPr>
              <a:t>           Président de la ligue de sport automobile d’Auvergne                                                                                          Président de l’asa Livradois-Forez</a:t>
            </a:r>
          </a:p>
          <a:p>
            <a:pPr algn="just"/>
            <a:endParaRPr lang="fr-FR" sz="3200" b="1" dirty="0">
              <a:latin typeface="Calibri "/>
            </a:endParaRPr>
          </a:p>
          <a:p>
            <a:pPr algn="just"/>
            <a:r>
              <a:rPr lang="fr-FR" sz="3200" b="1" dirty="0">
                <a:latin typeface="Calibri "/>
              </a:rPr>
              <a:t>                                           ORGANISATEUR                                                                                                                                    </a:t>
            </a:r>
            <a:r>
              <a:rPr lang="fr-FR" sz="3200" b="1" dirty="0" err="1">
                <a:latin typeface="Calibri "/>
              </a:rPr>
              <a:t>ORGANISATEUR</a:t>
            </a:r>
            <a:r>
              <a:rPr lang="fr-FR" sz="3200" b="1" dirty="0">
                <a:latin typeface="Calibri "/>
              </a:rPr>
              <a:t> TECHNIQUE</a:t>
            </a:r>
          </a:p>
        </p:txBody>
      </p:sp>
      <p:sp>
        <p:nvSpPr>
          <p:cNvPr id="4" name="Rectangle : coins arrondis 9">
            <a:extLst>
              <a:ext uri="{FF2B5EF4-FFF2-40B4-BE49-F238E27FC236}">
                <a16:creationId xmlns:a16="http://schemas.microsoft.com/office/drawing/2014/main" id="{5A996551-C6D5-529A-1010-C30C5EC61B98}"/>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r>
              <a:rPr lang="fr-FR" sz="1400" b="1" kern="0" dirty="0">
                <a:solidFill>
                  <a:prstClr val="white"/>
                </a:solidFill>
                <a:latin typeface="Arial"/>
              </a:rPr>
              <a:t>3</a:t>
            </a:r>
            <a:endParaRPr kumimoji="0" lang="fr-FR" sz="1400" b="1"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05267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25155"/>
          <a:stretch/>
        </p:blipFill>
        <p:spPr>
          <a:xfrm>
            <a:off x="0" y="0"/>
            <a:ext cx="12192000" cy="6957391"/>
          </a:xfrm>
          <a:prstGeom prst="rect">
            <a:avLst/>
          </a:prstGeom>
        </p:spPr>
      </p:pic>
      <p:sp>
        <p:nvSpPr>
          <p:cNvPr id="2" name="Titre 1">
            <a:extLst>
              <a:ext uri="{FF2B5EF4-FFF2-40B4-BE49-F238E27FC236}">
                <a16:creationId xmlns:a16="http://schemas.microsoft.com/office/drawing/2014/main" id="{FFED463D-5493-E07F-1552-BCB5B2BFD6EB}"/>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700" dirty="0">
                <a:solidFill>
                  <a:schemeClr val="bg1"/>
                </a:solidFill>
                <a:latin typeface="Agency FB" panose="020B0503020202020204" pitchFamily="34" charset="0"/>
              </a:rPr>
              <a:t>DANS LE RETROVISEUR                                                  10 ANS DE FINALES</a:t>
            </a:r>
          </a:p>
        </p:txBody>
      </p:sp>
      <p:sp>
        <p:nvSpPr>
          <p:cNvPr id="3" name="Titre 1">
            <a:extLst>
              <a:ext uri="{FF2B5EF4-FFF2-40B4-BE49-F238E27FC236}">
                <a16:creationId xmlns:a16="http://schemas.microsoft.com/office/drawing/2014/main" id="{2C77B5F4-86B6-2C85-C82E-AD6762B4C6A2}"/>
              </a:ext>
            </a:extLst>
          </p:cNvPr>
          <p:cNvSpPr txBox="1">
            <a:spLocks/>
          </p:cNvSpPr>
          <p:nvPr/>
        </p:nvSpPr>
        <p:spPr>
          <a:xfrm>
            <a:off x="2703319" y="1837267"/>
            <a:ext cx="9144000" cy="42644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000" dirty="0">
                <a:latin typeface="+mn-lt"/>
              </a:rPr>
              <a:t>-2013             OYONNAX (01)</a:t>
            </a:r>
          </a:p>
          <a:p>
            <a:pPr algn="l"/>
            <a:r>
              <a:rPr lang="fr-FR" sz="2000" dirty="0">
                <a:latin typeface="+mn-lt"/>
              </a:rPr>
              <a:t>-2014             LA ROCHELLE (17)</a:t>
            </a:r>
          </a:p>
          <a:p>
            <a:pPr algn="l"/>
            <a:r>
              <a:rPr lang="fr-FR" sz="2000" dirty="0">
                <a:latin typeface="+mn-lt"/>
              </a:rPr>
              <a:t>-2015             SAMER (62)</a:t>
            </a:r>
          </a:p>
          <a:p>
            <a:pPr algn="l"/>
            <a:r>
              <a:rPr lang="fr-FR" sz="2000" dirty="0">
                <a:latin typeface="+mn-lt"/>
              </a:rPr>
              <a:t>-2016             LUNEVILLE (54)</a:t>
            </a:r>
          </a:p>
          <a:p>
            <a:pPr algn="l"/>
            <a:r>
              <a:rPr lang="fr-FR" sz="2000" dirty="0">
                <a:latin typeface="+mn-lt"/>
              </a:rPr>
              <a:t>-2017             MARSEILLE (13)</a:t>
            </a:r>
          </a:p>
          <a:p>
            <a:pPr algn="l"/>
            <a:r>
              <a:rPr lang="fr-FR" sz="2000" dirty="0">
                <a:latin typeface="+mn-lt"/>
              </a:rPr>
              <a:t>-2018             CHALON SUR SAONE (71)</a:t>
            </a:r>
          </a:p>
          <a:p>
            <a:pPr algn="l"/>
            <a:r>
              <a:rPr lang="fr-FR" sz="2000" dirty="0">
                <a:latin typeface="+mn-lt"/>
              </a:rPr>
              <a:t>-2019             ALBI (81)</a:t>
            </a:r>
          </a:p>
          <a:p>
            <a:pPr algn="l"/>
            <a:r>
              <a:rPr lang="fr-FR" sz="2000" dirty="0">
                <a:latin typeface="+mn-lt"/>
              </a:rPr>
              <a:t>-</a:t>
            </a:r>
            <a:r>
              <a:rPr lang="fr-FR" sz="2000" b="1" dirty="0">
                <a:solidFill>
                  <a:schemeClr val="accent5">
                    <a:lumMod val="75000"/>
                  </a:schemeClr>
                </a:solidFill>
                <a:latin typeface="+mn-lt"/>
              </a:rPr>
              <a:t>2020             ANNULATION</a:t>
            </a:r>
          </a:p>
          <a:p>
            <a:pPr algn="l"/>
            <a:r>
              <a:rPr lang="fr-FR" sz="2000" dirty="0">
                <a:latin typeface="+mn-lt"/>
              </a:rPr>
              <a:t>-2021             CHATEAUROUX (36)</a:t>
            </a:r>
          </a:p>
          <a:p>
            <a:pPr algn="l"/>
            <a:r>
              <a:rPr lang="fr-FR" sz="2000" dirty="0">
                <a:latin typeface="+mn-lt"/>
              </a:rPr>
              <a:t>-2022             BETHUNE (62) </a:t>
            </a:r>
          </a:p>
          <a:p>
            <a:pPr algn="l"/>
            <a:r>
              <a:rPr lang="fr-FR" sz="2000" b="1" dirty="0">
                <a:latin typeface="+mn-lt"/>
              </a:rPr>
              <a:t>-2023             AMBERT (63)</a:t>
            </a:r>
          </a:p>
          <a:p>
            <a:pPr algn="l"/>
            <a:endParaRPr lang="fr-FR" sz="2000" b="1" dirty="0">
              <a:latin typeface="+mn-lt"/>
            </a:endParaRPr>
          </a:p>
          <a:p>
            <a:pPr algn="l"/>
            <a:endParaRPr lang="fr-FR" sz="2000" b="1" dirty="0">
              <a:latin typeface="+mn-lt"/>
            </a:endParaRPr>
          </a:p>
          <a:p>
            <a:pPr algn="l"/>
            <a:r>
              <a:rPr lang="fr-FR" sz="2000" dirty="0">
                <a:latin typeface="+mn-lt"/>
              </a:rPr>
              <a:t>                                                                          Prochaine étape, notre territoire…</a:t>
            </a:r>
          </a:p>
          <a:p>
            <a:pPr algn="l"/>
            <a:endParaRPr lang="fr-FR" sz="2000" b="1" dirty="0">
              <a:latin typeface="+mn-lt"/>
            </a:endParaRPr>
          </a:p>
        </p:txBody>
      </p:sp>
      <p:sp>
        <p:nvSpPr>
          <p:cNvPr id="4" name="Rectangle : coins arrondis 9">
            <a:extLst>
              <a:ext uri="{FF2B5EF4-FFF2-40B4-BE49-F238E27FC236}">
                <a16:creationId xmlns:a16="http://schemas.microsoft.com/office/drawing/2014/main" id="{862C1A9D-434F-2151-485A-D9748F5024BE}"/>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fontAlgn="auto" hangingPunct="0">
              <a:spcBef>
                <a:spcPts val="0"/>
              </a:spcBef>
              <a:spcAft>
                <a:spcPts val="600"/>
              </a:spcAft>
              <a:buNone/>
              <a:tabLst/>
              <a:defRPr sz="1800" b="0" i="0" u="none" strike="noStrike" kern="0" cap="none" spc="0" baseline="0">
                <a:solidFill>
                  <a:srgbClr val="000000"/>
                </a:solidFill>
                <a:uFillTx/>
              </a:defRPr>
            </a:pPr>
            <a:r>
              <a:rPr lang="fr-FR" sz="1400" b="1" kern="0" dirty="0">
                <a:solidFill>
                  <a:schemeClr val="bg1"/>
                </a:solidFill>
                <a:latin typeface="Arial"/>
              </a:rPr>
              <a:t>4</a:t>
            </a:r>
            <a:endParaRPr lang="fr-FR" sz="1400" b="1" i="0" u="none" strike="noStrike" kern="1200" cap="none" spc="0" baseline="0" dirty="0">
              <a:solidFill>
                <a:schemeClr val="bg1"/>
              </a:solidFill>
              <a:uFillTx/>
              <a:latin typeface="Arial"/>
            </a:endParaRPr>
          </a:p>
        </p:txBody>
      </p:sp>
    </p:spTree>
    <p:extLst>
      <p:ext uri="{BB962C8B-B14F-4D97-AF65-F5344CB8AC3E}">
        <p14:creationId xmlns:p14="http://schemas.microsoft.com/office/powerpoint/2010/main" val="403931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CF8E5B0A-FF68-52A4-B687-184CAA0B6D4D}"/>
              </a:ext>
            </a:extLst>
          </p:cNvPr>
          <p:cNvSpPr txBox="1">
            <a:spLocks/>
          </p:cNvSpPr>
          <p:nvPr/>
        </p:nvSpPr>
        <p:spPr>
          <a:xfrm>
            <a:off x="-99701" y="329279"/>
            <a:ext cx="12391402" cy="5038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000" dirty="0">
                <a:solidFill>
                  <a:schemeClr val="bg1"/>
                </a:solidFill>
              </a:rPr>
              <a:t>Ceux qui ne </a:t>
            </a:r>
            <a:r>
              <a:rPr lang="fr-FR" sz="3200" dirty="0">
                <a:solidFill>
                  <a:schemeClr val="bg1"/>
                </a:solidFill>
              </a:rPr>
              <a:t>connaissent</a:t>
            </a:r>
            <a:r>
              <a:rPr lang="fr-FR" sz="3000" dirty="0">
                <a:solidFill>
                  <a:schemeClr val="bg1"/>
                </a:solidFill>
              </a:rPr>
              <a:t> pas notre région ne sont pas près de l’ oublier…</a:t>
            </a:r>
          </a:p>
        </p:txBody>
      </p:sp>
      <p:cxnSp>
        <p:nvCxnSpPr>
          <p:cNvPr id="3" name="Connecteur droit 2">
            <a:extLst>
              <a:ext uri="{FF2B5EF4-FFF2-40B4-BE49-F238E27FC236}">
                <a16:creationId xmlns:a16="http://schemas.microsoft.com/office/drawing/2014/main" id="{742665BE-842F-D5F5-E1AE-A62EAD266263}"/>
              </a:ext>
            </a:extLst>
          </p:cNvPr>
          <p:cNvCxnSpPr>
            <a:cxnSpLocks/>
          </p:cNvCxnSpPr>
          <p:nvPr/>
        </p:nvCxnSpPr>
        <p:spPr>
          <a:xfrm>
            <a:off x="0" y="0"/>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8748B1E1-0D96-7E84-BAA7-F32D97A4D2E5}"/>
              </a:ext>
            </a:extLst>
          </p:cNvPr>
          <p:cNvCxnSpPr>
            <a:cxnSpLocks/>
          </p:cNvCxnSpPr>
          <p:nvPr/>
        </p:nvCxnSpPr>
        <p:spPr>
          <a:xfrm>
            <a:off x="-25638" y="6826667"/>
            <a:ext cx="12217638"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AB35D514-73CF-57CE-5126-8E32B0646B52}"/>
              </a:ext>
            </a:extLst>
          </p:cNvPr>
          <p:cNvCxnSpPr>
            <a:cxnSpLocks/>
          </p:cNvCxnSpPr>
          <p:nvPr/>
        </p:nvCxnSpPr>
        <p:spPr>
          <a:xfrm flipV="1">
            <a:off x="0" y="-31333"/>
            <a:ext cx="0" cy="6889333"/>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E681BB7D-21CE-9626-0BBA-955A0F19DCA5}"/>
              </a:ext>
            </a:extLst>
          </p:cNvPr>
          <p:cNvCxnSpPr>
            <a:cxnSpLocks/>
          </p:cNvCxnSpPr>
          <p:nvPr/>
        </p:nvCxnSpPr>
        <p:spPr>
          <a:xfrm flipH="1" flipV="1">
            <a:off x="12183454" y="-31333"/>
            <a:ext cx="8546" cy="6889333"/>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88594FA7-CE82-CCFC-F47B-962E0AA45813}"/>
              </a:ext>
            </a:extLst>
          </p:cNvPr>
          <p:cNvCxnSpPr>
            <a:cxnSpLocks/>
          </p:cNvCxnSpPr>
          <p:nvPr/>
        </p:nvCxnSpPr>
        <p:spPr>
          <a:xfrm>
            <a:off x="99701" y="105664"/>
            <a:ext cx="11988326"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01BF5FCD-FCCD-70AD-8A76-F691CE63367B}"/>
              </a:ext>
            </a:extLst>
          </p:cNvPr>
          <p:cNvCxnSpPr>
            <a:cxnSpLocks/>
          </p:cNvCxnSpPr>
          <p:nvPr/>
        </p:nvCxnSpPr>
        <p:spPr>
          <a:xfrm>
            <a:off x="99701" y="6718684"/>
            <a:ext cx="12009690" cy="6856"/>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5717237-9D70-1DCC-CE0E-AFCCA8022395}"/>
              </a:ext>
            </a:extLst>
          </p:cNvPr>
          <p:cNvCxnSpPr>
            <a:cxnSpLocks/>
          </p:cNvCxnSpPr>
          <p:nvPr/>
        </p:nvCxnSpPr>
        <p:spPr>
          <a:xfrm flipV="1">
            <a:off x="99701" y="105664"/>
            <a:ext cx="0" cy="661302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22937729-6518-60B0-C9BA-B2137FD102DB}"/>
              </a:ext>
            </a:extLst>
          </p:cNvPr>
          <p:cNvCxnSpPr>
            <a:cxnSpLocks/>
          </p:cNvCxnSpPr>
          <p:nvPr/>
        </p:nvCxnSpPr>
        <p:spPr>
          <a:xfrm flipV="1">
            <a:off x="12088027" y="105664"/>
            <a:ext cx="0" cy="661302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32" name="Picture 4" descr="Ambert — Wikipédia">
            <a:extLst>
              <a:ext uri="{FF2B5EF4-FFF2-40B4-BE49-F238E27FC236}">
                <a16:creationId xmlns:a16="http://schemas.microsoft.com/office/drawing/2014/main" id="{73337FB0-F26E-3290-22F4-6E6B780F0153}"/>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0635" b="6816"/>
          <a:stretch/>
        </p:blipFill>
        <p:spPr bwMode="auto">
          <a:xfrm>
            <a:off x="126051" y="105527"/>
            <a:ext cx="11957702" cy="6559165"/>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33" name="Titre 1">
            <a:extLst>
              <a:ext uri="{FF2B5EF4-FFF2-40B4-BE49-F238E27FC236}">
                <a16:creationId xmlns:a16="http://schemas.microsoft.com/office/drawing/2014/main" id="{8DE7C9A6-03E0-6D93-A0C5-202268B1906F}"/>
              </a:ext>
            </a:extLst>
          </p:cNvPr>
          <p:cNvSpPr txBox="1">
            <a:spLocks/>
          </p:cNvSpPr>
          <p:nvPr/>
        </p:nvSpPr>
        <p:spPr>
          <a:xfrm>
            <a:off x="504202" y="466277"/>
            <a:ext cx="12391402" cy="5038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000" dirty="0"/>
              <a:t>Surprenons nos hôtes…</a:t>
            </a:r>
          </a:p>
        </p:txBody>
      </p:sp>
      <p:sp>
        <p:nvSpPr>
          <p:cNvPr id="2" name="Rectangle : coins arrondis 9">
            <a:extLst>
              <a:ext uri="{FF2B5EF4-FFF2-40B4-BE49-F238E27FC236}">
                <a16:creationId xmlns:a16="http://schemas.microsoft.com/office/drawing/2014/main" id="{5345C4C1-52DB-2D26-EC9C-81C473346C6A}"/>
              </a:ext>
            </a:extLst>
          </p:cNvPr>
          <p:cNvSpPr/>
          <p:nvPr/>
        </p:nvSpPr>
        <p:spPr>
          <a:xfrm>
            <a:off x="379868" y="6221651"/>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fontAlgn="auto" hangingPunct="0">
              <a:spcBef>
                <a:spcPts val="0"/>
              </a:spcBef>
              <a:spcAft>
                <a:spcPts val="600"/>
              </a:spcAft>
              <a:buNone/>
              <a:tabLst/>
              <a:defRPr sz="1800" b="0" i="0" u="none" strike="noStrike" kern="0" cap="none" spc="0" baseline="0">
                <a:solidFill>
                  <a:srgbClr val="000000"/>
                </a:solidFill>
                <a:uFillTx/>
              </a:defRPr>
            </a:pPr>
            <a:r>
              <a:rPr lang="fr-FR" sz="1400" b="1" kern="0" dirty="0">
                <a:solidFill>
                  <a:schemeClr val="bg1"/>
                </a:solidFill>
                <a:latin typeface="Arial"/>
              </a:rPr>
              <a:t>5</a:t>
            </a:r>
            <a:endParaRPr lang="fr-FR" sz="1400" b="1" i="0" u="none" strike="noStrike" kern="1200" cap="none" spc="0" baseline="0" dirty="0">
              <a:solidFill>
                <a:schemeClr val="bg1"/>
              </a:solidFill>
              <a:uFillTx/>
              <a:latin typeface="Arial"/>
            </a:endParaRPr>
          </a:p>
        </p:txBody>
      </p:sp>
    </p:spTree>
    <p:extLst>
      <p:ext uri="{BB962C8B-B14F-4D97-AF65-F5344CB8AC3E}">
        <p14:creationId xmlns:p14="http://schemas.microsoft.com/office/powerpoint/2010/main" val="165560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25155"/>
          <a:stretch/>
        </p:blipFill>
        <p:spPr>
          <a:xfrm>
            <a:off x="0" y="0"/>
            <a:ext cx="12192000" cy="6857999"/>
          </a:xfrm>
          <a:prstGeom prst="rect">
            <a:avLst/>
          </a:prstGeom>
        </p:spPr>
      </p:pic>
      <p:sp>
        <p:nvSpPr>
          <p:cNvPr id="2" name="Rectangle : coins arrondis 9">
            <a:extLst>
              <a:ext uri="{FF2B5EF4-FFF2-40B4-BE49-F238E27FC236}">
                <a16:creationId xmlns:a16="http://schemas.microsoft.com/office/drawing/2014/main" id="{423AFCB2-EF38-2781-BBA1-FF7D3FB13DFC}"/>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algn="ctr" hangingPunct="0">
              <a:spcAft>
                <a:spcPts val="600"/>
              </a:spcAft>
            </a:pPr>
            <a:r>
              <a:rPr lang="fr-FR" sz="1400" b="1" kern="0" dirty="0">
                <a:solidFill>
                  <a:schemeClr val="bg1"/>
                </a:solidFill>
                <a:latin typeface="Arial"/>
              </a:rPr>
              <a:t>6</a:t>
            </a:r>
          </a:p>
        </p:txBody>
      </p:sp>
      <p:sp>
        <p:nvSpPr>
          <p:cNvPr id="3" name="Titre 1">
            <a:extLst>
              <a:ext uri="{FF2B5EF4-FFF2-40B4-BE49-F238E27FC236}">
                <a16:creationId xmlns:a16="http://schemas.microsoft.com/office/drawing/2014/main" id="{024EBD7C-2D1E-AA68-F693-85EFED47ECB4}"/>
              </a:ext>
            </a:extLst>
          </p:cNvPr>
          <p:cNvSpPr txBox="1">
            <a:spLocks/>
          </p:cNvSpPr>
          <p:nvPr/>
        </p:nvSpPr>
        <p:spPr>
          <a:xfrm>
            <a:off x="504412" y="3201189"/>
            <a:ext cx="6334876" cy="171974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000" dirty="0"/>
              <a:t>Création de l’affiche signée Guillaume PHILIPPE</a:t>
            </a:r>
          </a:p>
        </p:txBody>
      </p:sp>
      <p:sp>
        <p:nvSpPr>
          <p:cNvPr id="5" name="Rectangle 4">
            <a:extLst>
              <a:ext uri="{FF2B5EF4-FFF2-40B4-BE49-F238E27FC236}">
                <a16:creationId xmlns:a16="http://schemas.microsoft.com/office/drawing/2014/main" id="{69857554-71AD-A60A-9E23-BA112710F07A}"/>
              </a:ext>
            </a:extLst>
          </p:cNvPr>
          <p:cNvSpPr/>
          <p:nvPr/>
        </p:nvSpPr>
        <p:spPr>
          <a:xfrm>
            <a:off x="10776246" y="6443263"/>
            <a:ext cx="615297" cy="2210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4CCCA23-62C8-583D-4578-114BB51D8153}"/>
              </a:ext>
            </a:extLst>
          </p:cNvPr>
          <p:cNvSpPr/>
          <p:nvPr/>
        </p:nvSpPr>
        <p:spPr>
          <a:xfrm>
            <a:off x="9074210" y="6501659"/>
            <a:ext cx="505627" cy="1626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texte&#10;&#10;Description générée automatiquement">
            <a:extLst>
              <a:ext uri="{FF2B5EF4-FFF2-40B4-BE49-F238E27FC236}">
                <a16:creationId xmlns:a16="http://schemas.microsoft.com/office/drawing/2014/main" id="{C5C146E9-318D-B2E2-7EC7-1B269B88E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1080" y="6489868"/>
            <a:ext cx="505627" cy="127821"/>
          </a:xfrm>
          <a:prstGeom prst="rect">
            <a:avLst/>
          </a:prstGeom>
        </p:spPr>
      </p:pic>
      <p:pic>
        <p:nvPicPr>
          <p:cNvPr id="10" name="Image 9" descr="Une image contenant Emblème, symbole, logo, badge&#10;&#10;Description générée automatiquement">
            <a:extLst>
              <a:ext uri="{FF2B5EF4-FFF2-40B4-BE49-F238E27FC236}">
                <a16:creationId xmlns:a16="http://schemas.microsoft.com/office/drawing/2014/main" id="{5982C3EC-6202-20F3-A349-41EAEB112146}"/>
              </a:ext>
            </a:extLst>
          </p:cNvPr>
          <p:cNvPicPr>
            <a:picLocks noChangeAspect="1"/>
          </p:cNvPicPr>
          <p:nvPr/>
        </p:nvPicPr>
        <p:blipFill rotWithShape="1">
          <a:blip r:embed="rId4">
            <a:extLst>
              <a:ext uri="{28A0092B-C50C-407E-A947-70E740481C1C}">
                <a14:useLocalDpi xmlns:a14="http://schemas.microsoft.com/office/drawing/2010/main" val="0"/>
              </a:ext>
            </a:extLst>
          </a:blip>
          <a:srcRect l="18016" t="15199" r="19870"/>
          <a:stretch/>
        </p:blipFill>
        <p:spPr>
          <a:xfrm>
            <a:off x="9199776" y="6450963"/>
            <a:ext cx="254494" cy="260248"/>
          </a:xfrm>
          <a:prstGeom prst="rect">
            <a:avLst/>
          </a:prstGeom>
        </p:spPr>
      </p:pic>
      <p:pic>
        <p:nvPicPr>
          <p:cNvPr id="9" name="Image 8" descr="Une image contenant texte, véhicule, Véhicule terrestre, roue&#10;&#10;Description générée automatiquement">
            <a:extLst>
              <a:ext uri="{FF2B5EF4-FFF2-40B4-BE49-F238E27FC236}">
                <a16:creationId xmlns:a16="http://schemas.microsoft.com/office/drawing/2014/main" id="{5E76B827-5E1B-962E-4760-1B37B5599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3699" y="0"/>
            <a:ext cx="484830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583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148C1FE-00FA-CAD7-330D-020A539502C6}"/>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b="40623"/>
          <a:stretch/>
        </p:blipFill>
        <p:spPr>
          <a:xfrm>
            <a:off x="0" y="-29190"/>
            <a:ext cx="12192000" cy="6838345"/>
          </a:xfrm>
          <a:prstGeom prst="rect">
            <a:avLst/>
          </a:prstGeom>
        </p:spPr>
      </p:pic>
      <p:sp>
        <p:nvSpPr>
          <p:cNvPr id="4" name="Rectangle 3">
            <a:extLst>
              <a:ext uri="{FF2B5EF4-FFF2-40B4-BE49-F238E27FC236}">
                <a16:creationId xmlns:a16="http://schemas.microsoft.com/office/drawing/2014/main" id="{C0268AEA-94B1-B948-CF8E-92921DD36BE3}"/>
              </a:ext>
            </a:extLst>
          </p:cNvPr>
          <p:cNvSpPr/>
          <p:nvPr/>
        </p:nvSpPr>
        <p:spPr>
          <a:xfrm>
            <a:off x="-34183" y="-29190"/>
            <a:ext cx="12226183" cy="688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 Police, logo, Graphique&#10;&#10;Description générée automatiquement">
            <a:extLst>
              <a:ext uri="{FF2B5EF4-FFF2-40B4-BE49-F238E27FC236}">
                <a16:creationId xmlns:a16="http://schemas.microsoft.com/office/drawing/2014/main" id="{8250733B-DA84-311C-5B5E-EE0821B03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532" y="1526144"/>
            <a:ext cx="9084023" cy="3172561"/>
          </a:xfrm>
          <a:prstGeom prst="rect">
            <a:avLst/>
          </a:prstGeom>
        </p:spPr>
      </p:pic>
      <p:sp>
        <p:nvSpPr>
          <p:cNvPr id="6" name="Rectangle : coins arrondis 9">
            <a:extLst>
              <a:ext uri="{FF2B5EF4-FFF2-40B4-BE49-F238E27FC236}">
                <a16:creationId xmlns:a16="http://schemas.microsoft.com/office/drawing/2014/main" id="{645C2223-24B1-D98B-0D55-09F2A45FB376}"/>
              </a:ext>
            </a:extLst>
          </p:cNvPr>
          <p:cNvSpPr/>
          <p:nvPr/>
        </p:nvSpPr>
        <p:spPr>
          <a:xfrm>
            <a:off x="361352" y="6152861"/>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algn="ctr" hangingPunct="0">
              <a:spcAft>
                <a:spcPts val="600"/>
              </a:spcAft>
            </a:pPr>
            <a:r>
              <a:rPr lang="fr-FR" sz="1400" b="1" kern="0" dirty="0">
                <a:solidFill>
                  <a:schemeClr val="bg1"/>
                </a:solidFill>
                <a:latin typeface="Arial"/>
              </a:rPr>
              <a:t>7</a:t>
            </a:r>
          </a:p>
        </p:txBody>
      </p:sp>
      <p:sp>
        <p:nvSpPr>
          <p:cNvPr id="10" name="Titre 1">
            <a:extLst>
              <a:ext uri="{FF2B5EF4-FFF2-40B4-BE49-F238E27FC236}">
                <a16:creationId xmlns:a16="http://schemas.microsoft.com/office/drawing/2014/main" id="{36C5BB94-169B-9A4B-D95B-07D63F0BCB16}"/>
              </a:ext>
            </a:extLst>
          </p:cNvPr>
          <p:cNvSpPr txBox="1">
            <a:spLocks/>
          </p:cNvSpPr>
          <p:nvPr/>
        </p:nvSpPr>
        <p:spPr>
          <a:xfrm>
            <a:off x="2958704" y="5706063"/>
            <a:ext cx="9154989" cy="918897"/>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5000" dirty="0"/>
              <a:t>Création du logo signé Mina MATHEVON.</a:t>
            </a:r>
          </a:p>
        </p:txBody>
      </p:sp>
    </p:spTree>
    <p:extLst>
      <p:ext uri="{BB962C8B-B14F-4D97-AF65-F5344CB8AC3E}">
        <p14:creationId xmlns:p14="http://schemas.microsoft.com/office/powerpoint/2010/main" val="6061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59" b="25155"/>
          <a:stretch/>
        </p:blipFill>
        <p:spPr>
          <a:xfrm>
            <a:off x="0" y="0"/>
            <a:ext cx="12192000" cy="6957391"/>
          </a:xfrm>
          <a:prstGeom prst="rect">
            <a:avLst/>
          </a:prstGeom>
        </p:spPr>
      </p:pic>
      <p:sp>
        <p:nvSpPr>
          <p:cNvPr id="5" name="Titre 1">
            <a:extLst>
              <a:ext uri="{FF2B5EF4-FFF2-40B4-BE49-F238E27FC236}">
                <a16:creationId xmlns:a16="http://schemas.microsoft.com/office/drawing/2014/main" id="{58AFF518-DBE1-770E-A676-7ADEED0344EB}"/>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700" dirty="0">
                <a:solidFill>
                  <a:schemeClr val="bg1"/>
                </a:solidFill>
                <a:latin typeface="Agency FB" panose="020B0503020202020204" pitchFamily="34" charset="0"/>
              </a:rPr>
              <a:t>QUI SERA CONCERNE ?</a:t>
            </a:r>
          </a:p>
        </p:txBody>
      </p:sp>
      <p:sp>
        <p:nvSpPr>
          <p:cNvPr id="7" name="Rectangle : coins arrondis 9">
            <a:extLst>
              <a:ext uri="{FF2B5EF4-FFF2-40B4-BE49-F238E27FC236}">
                <a16:creationId xmlns:a16="http://schemas.microsoft.com/office/drawing/2014/main" id="{1746476A-AD6A-B153-BC84-5889F0B506A2}"/>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fontAlgn="auto" hangingPunct="0">
              <a:spcBef>
                <a:spcPts val="0"/>
              </a:spcBef>
              <a:spcAft>
                <a:spcPts val="600"/>
              </a:spcAft>
              <a:buNone/>
              <a:tabLst/>
              <a:defRPr sz="1800" b="0" i="0" u="none" strike="noStrike" kern="0" cap="none" spc="0" baseline="0">
                <a:solidFill>
                  <a:srgbClr val="000000"/>
                </a:solidFill>
                <a:uFillTx/>
              </a:defRPr>
            </a:pPr>
            <a:r>
              <a:rPr lang="fr-FR" sz="1400" b="1" kern="0" dirty="0">
                <a:solidFill>
                  <a:schemeClr val="bg1"/>
                </a:solidFill>
                <a:latin typeface="Arial"/>
              </a:rPr>
              <a:t>8</a:t>
            </a:r>
            <a:endParaRPr lang="fr-FR" sz="1400" b="1" i="0" u="none" strike="noStrike" kern="1200" cap="none" spc="0" baseline="0" dirty="0">
              <a:solidFill>
                <a:schemeClr val="bg1"/>
              </a:solidFill>
              <a:uFillTx/>
              <a:latin typeface="Arial"/>
            </a:endParaRPr>
          </a:p>
        </p:txBody>
      </p:sp>
      <p:sp>
        <p:nvSpPr>
          <p:cNvPr id="8" name="Titre 1">
            <a:extLst>
              <a:ext uri="{FF2B5EF4-FFF2-40B4-BE49-F238E27FC236}">
                <a16:creationId xmlns:a16="http://schemas.microsoft.com/office/drawing/2014/main" id="{B593CF7F-7154-0953-D942-BF8D46C19BF4}"/>
              </a:ext>
            </a:extLst>
          </p:cNvPr>
          <p:cNvSpPr txBox="1">
            <a:spLocks/>
          </p:cNvSpPr>
          <p:nvPr/>
        </p:nvSpPr>
        <p:spPr>
          <a:xfrm>
            <a:off x="805240" y="2041715"/>
            <a:ext cx="10263500" cy="37719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fr-FR" sz="1800" dirty="0">
                <a:latin typeface="Calibri  "/>
              </a:rPr>
              <a:t>              Lorsque nous parlons de l’attribution de l’organisation de la Finale à la Ligue de Sport Automobile d’Auvergne, c’est tout le territoire Auvergnat et le parc Livradois Forez qui sont impactés. Par délégation, c’est l’Asa Livradois Forez qui sera en première ligne pour mener à bien cette organisation pour la partie technique.</a:t>
            </a:r>
          </a:p>
          <a:p>
            <a:pPr algn="just"/>
            <a:endParaRPr lang="fr-FR" sz="1800" dirty="0">
              <a:latin typeface="Calibri  "/>
            </a:endParaRPr>
          </a:p>
          <a:p>
            <a:pPr algn="just"/>
            <a:r>
              <a:rPr lang="fr-FR" sz="1800" dirty="0">
                <a:latin typeface="Calibri  "/>
              </a:rPr>
              <a:t>        -  Le tracé des épreuves chronométrées et le parcours de manière plus globale, toucheront une</a:t>
            </a:r>
          </a:p>
          <a:p>
            <a:pPr algn="just"/>
            <a:r>
              <a:rPr lang="fr-FR" sz="1800" dirty="0">
                <a:latin typeface="Calibri  "/>
              </a:rPr>
              <a:t>           trentaine de communes.</a:t>
            </a:r>
          </a:p>
          <a:p>
            <a:pPr algn="just"/>
            <a:r>
              <a:rPr lang="fr-FR" sz="1800" dirty="0">
                <a:latin typeface="Calibri  "/>
              </a:rPr>
              <a:t>        -  La communauté de communes sera l’une des fondations principales de l’Organisation.</a:t>
            </a:r>
          </a:p>
          <a:p>
            <a:pPr algn="just"/>
            <a:r>
              <a:rPr lang="fr-FR" sz="1800" dirty="0">
                <a:latin typeface="Calibri  "/>
              </a:rPr>
              <a:t>        -  Le parc Livradois Forez sera au cœur du dispositif.</a:t>
            </a:r>
          </a:p>
          <a:p>
            <a:pPr algn="just"/>
            <a:r>
              <a:rPr lang="fr-FR" sz="1800" dirty="0">
                <a:latin typeface="Calibri  "/>
              </a:rPr>
              <a:t>        -  Ambert, le département et la région ont une nouvelle occasion de briller au niveau national.</a:t>
            </a:r>
          </a:p>
          <a:p>
            <a:pPr algn="just"/>
            <a:r>
              <a:rPr lang="fr-FR" sz="1800" dirty="0">
                <a:latin typeface="Calibri  "/>
              </a:rPr>
              <a:t>        -  C’est tout le secteur hôtelier sur un rayon de 100 km qui sera sollicité.</a:t>
            </a:r>
          </a:p>
          <a:p>
            <a:pPr algn="just"/>
            <a:r>
              <a:rPr lang="fr-FR" sz="1800" dirty="0">
                <a:latin typeface="Calibri  "/>
              </a:rPr>
              <a:t>        -  Une grande partie des commerces du Livradois bénéficiera de retombées importantes </a:t>
            </a:r>
          </a:p>
          <a:p>
            <a:pPr algn="just"/>
            <a:r>
              <a:rPr lang="fr-FR" sz="1800" dirty="0">
                <a:latin typeface="Calibri  "/>
              </a:rPr>
              <a:t>        -  C’est une fête qui sera partagée par des milliers de locaux</a:t>
            </a:r>
          </a:p>
          <a:p>
            <a:pPr algn="just"/>
            <a:r>
              <a:rPr lang="fr-FR" sz="1800" dirty="0">
                <a:latin typeface="Calibri  "/>
              </a:rPr>
              <a:t>        -  Des centaines de milliers de passionnés vivront l’évènement à distance.</a:t>
            </a:r>
          </a:p>
          <a:p>
            <a:pPr algn="just"/>
            <a:r>
              <a:rPr lang="fr-FR" sz="1800" dirty="0">
                <a:latin typeface="Calibri  "/>
              </a:rPr>
              <a:t>        -  Un événement à vivre sur le terrain, mais aussi sur les réseaux sociaux.</a:t>
            </a:r>
          </a:p>
          <a:p>
            <a:pPr algn="just"/>
            <a:endParaRPr lang="fr-FR" sz="1800" dirty="0">
              <a:latin typeface="Calibri  "/>
            </a:endParaRPr>
          </a:p>
          <a:p>
            <a:pPr algn="just"/>
            <a:r>
              <a:rPr lang="fr-FR" sz="1800" dirty="0">
                <a:latin typeface="Calibri  "/>
              </a:rPr>
              <a:t>                                                                Tout cela avec le respect de notre livret de sensibilité environnementale       </a:t>
            </a:r>
          </a:p>
        </p:txBody>
      </p:sp>
    </p:spTree>
    <p:extLst>
      <p:ext uri="{BB962C8B-B14F-4D97-AF65-F5344CB8AC3E}">
        <p14:creationId xmlns:p14="http://schemas.microsoft.com/office/powerpoint/2010/main" val="247480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6B00BC5-9767-D1BB-8BF8-C06A0671B87F}"/>
              </a:ext>
            </a:extLst>
          </p:cNvPr>
          <p:cNvPicPr>
            <a:picLocks noChangeAspect="1"/>
          </p:cNvPicPr>
          <p:nvPr/>
        </p:nvPicPr>
        <p:blipFill rotWithShape="1">
          <a:blip r:embed="rId2">
            <a:alphaModFix amt="20000"/>
          </a:blip>
          <a:srcRect t="34560" b="25730"/>
          <a:stretch/>
        </p:blipFill>
        <p:spPr>
          <a:xfrm>
            <a:off x="0" y="0"/>
            <a:ext cx="12192000" cy="6857999"/>
          </a:xfrm>
          <a:prstGeom prst="rect">
            <a:avLst/>
          </a:prstGeom>
        </p:spPr>
      </p:pic>
      <p:sp>
        <p:nvSpPr>
          <p:cNvPr id="8" name="Titre 1">
            <a:extLst>
              <a:ext uri="{FF2B5EF4-FFF2-40B4-BE49-F238E27FC236}">
                <a16:creationId xmlns:a16="http://schemas.microsoft.com/office/drawing/2014/main" id="{39B23875-4C48-2923-38D8-4C1D8448DECA}"/>
              </a:ext>
            </a:extLst>
          </p:cNvPr>
          <p:cNvSpPr txBox="1">
            <a:spLocks/>
          </p:cNvSpPr>
          <p:nvPr/>
        </p:nvSpPr>
        <p:spPr>
          <a:xfrm>
            <a:off x="0" y="1"/>
            <a:ext cx="12192000" cy="969642"/>
          </a:xfrm>
          <a:prstGeom prst="rect">
            <a:avLst/>
          </a:prstGeom>
          <a:solidFill>
            <a:schemeClr val="accent1">
              <a:lumMod val="50000"/>
            </a:schemeClr>
          </a:solidFill>
        </p:spPr>
        <p:txBody>
          <a:bodyPr vert="horz" lIns="91440" tIns="45720" rIns="91440" bIns="45720" rtlCol="0" anchor="b">
            <a:normAutofit/>
          </a:bodyPr>
          <a:lstStyle>
            <a:defPPr>
              <a:defRPr lang="fr-FR"/>
            </a:defPPr>
            <a:lvl1pPr>
              <a:lnSpc>
                <a:spcPct val="90000"/>
              </a:lnSpc>
              <a:spcBef>
                <a:spcPct val="0"/>
              </a:spcBef>
              <a:buNone/>
              <a:defRPr sz="4700">
                <a:solidFill>
                  <a:schemeClr val="bg1"/>
                </a:solidFill>
                <a:latin typeface="Agency FB" panose="020B0503020202020204" pitchFamily="34" charset="0"/>
                <a:ea typeface="+mj-ea"/>
                <a:cs typeface="+mj-cs"/>
              </a:defRPr>
            </a:lvl1pPr>
          </a:lstStyle>
          <a:p>
            <a:r>
              <a:rPr lang="fr-FR" dirty="0"/>
              <a:t>UN PARCOURS « SECRET » DES PLUS SELECTIFS.</a:t>
            </a:r>
          </a:p>
        </p:txBody>
      </p:sp>
      <p:sp>
        <p:nvSpPr>
          <p:cNvPr id="9" name="Rectangle : coins arrondis 9">
            <a:extLst>
              <a:ext uri="{FF2B5EF4-FFF2-40B4-BE49-F238E27FC236}">
                <a16:creationId xmlns:a16="http://schemas.microsoft.com/office/drawing/2014/main" id="{D16E42D3-951F-31C3-B2FE-3AFCA47BD4BD}"/>
              </a:ext>
            </a:extLst>
          </p:cNvPr>
          <p:cNvSpPr/>
          <p:nvPr/>
        </p:nvSpPr>
        <p:spPr>
          <a:xfrm>
            <a:off x="389838" y="6168686"/>
            <a:ext cx="504053" cy="3600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50000"/>
            </a:schemeClr>
          </a:solidFill>
          <a:ln w="3172" cap="flat">
            <a:solidFill>
              <a:srgbClr val="000000"/>
            </a:solidFill>
            <a:prstDash val="solid"/>
            <a:miter/>
          </a:ln>
          <a:effectLst>
            <a:outerShdw dist="38103" dir="10800000" algn="tl">
              <a:srgbClr val="000000">
                <a:alpha val="40000"/>
              </a:srgbClr>
            </a:outerShdw>
          </a:effectLst>
        </p:spPr>
        <p:txBody>
          <a:bodyPr vert="horz" wrap="square" lIns="91440" tIns="45720" rIns="91440" bIns="45720" anchor="t" anchorCtr="1" compatLnSpc="1">
            <a:noAutofit/>
          </a:bodyPr>
          <a:lstStyle/>
          <a:p>
            <a:pPr marL="0" marR="0" lvl="0" indent="0" algn="ctr" defTabSz="914400" rtl="0" fontAlgn="auto" hangingPunct="0">
              <a:spcBef>
                <a:spcPts val="0"/>
              </a:spcBef>
              <a:spcAft>
                <a:spcPts val="600"/>
              </a:spcAft>
              <a:buNone/>
              <a:tabLst/>
              <a:defRPr sz="1800" b="0" i="0" u="none" strike="noStrike" kern="0" cap="none" spc="0" baseline="0">
                <a:solidFill>
                  <a:srgbClr val="000000"/>
                </a:solidFill>
                <a:uFillTx/>
              </a:defRPr>
            </a:pPr>
            <a:r>
              <a:rPr lang="fr-FR" sz="1400" b="1" kern="0" dirty="0">
                <a:solidFill>
                  <a:schemeClr val="bg1"/>
                </a:solidFill>
                <a:latin typeface="Arial"/>
              </a:rPr>
              <a:t>9</a:t>
            </a:r>
            <a:endParaRPr lang="fr-FR" sz="1400" b="1" i="0" u="none" strike="noStrike" kern="1200" cap="none" spc="0" baseline="0" dirty="0">
              <a:solidFill>
                <a:schemeClr val="bg1"/>
              </a:solidFill>
              <a:uFillTx/>
              <a:latin typeface="Arial"/>
            </a:endParaRPr>
          </a:p>
        </p:txBody>
      </p:sp>
      <p:graphicFrame>
        <p:nvGraphicFramePr>
          <p:cNvPr id="2" name="Tableau 1">
            <a:extLst>
              <a:ext uri="{FF2B5EF4-FFF2-40B4-BE49-F238E27FC236}">
                <a16:creationId xmlns:a16="http://schemas.microsoft.com/office/drawing/2014/main" id="{BBAF473D-C0C5-B7F1-C7AC-1899CC4D46F1}"/>
              </a:ext>
            </a:extLst>
          </p:cNvPr>
          <p:cNvGraphicFramePr>
            <a:graphicFrameLocks noGrp="1"/>
          </p:cNvGraphicFramePr>
          <p:nvPr>
            <p:extLst>
              <p:ext uri="{D42A27DB-BD31-4B8C-83A1-F6EECF244321}">
                <p14:modId xmlns:p14="http://schemas.microsoft.com/office/powerpoint/2010/main" val="3413777555"/>
              </p:ext>
            </p:extLst>
          </p:nvPr>
        </p:nvGraphicFramePr>
        <p:xfrm>
          <a:off x="635000" y="1446515"/>
          <a:ext cx="10515600" cy="4036896"/>
        </p:xfrm>
        <a:graphic>
          <a:graphicData uri="http://schemas.openxmlformats.org/drawingml/2006/table">
            <a:tbl>
              <a:tblPr/>
              <a:tblGrid>
                <a:gridCol w="1678659">
                  <a:extLst>
                    <a:ext uri="{9D8B030D-6E8A-4147-A177-3AD203B41FA5}">
                      <a16:colId xmlns:a16="http://schemas.microsoft.com/office/drawing/2014/main" val="3050036515"/>
                    </a:ext>
                  </a:extLst>
                </a:gridCol>
                <a:gridCol w="1880098">
                  <a:extLst>
                    <a:ext uri="{9D8B030D-6E8A-4147-A177-3AD203B41FA5}">
                      <a16:colId xmlns:a16="http://schemas.microsoft.com/office/drawing/2014/main" val="109733796"/>
                    </a:ext>
                  </a:extLst>
                </a:gridCol>
                <a:gridCol w="1832137">
                  <a:extLst>
                    <a:ext uri="{9D8B030D-6E8A-4147-A177-3AD203B41FA5}">
                      <a16:colId xmlns:a16="http://schemas.microsoft.com/office/drawing/2014/main" val="555173576"/>
                    </a:ext>
                  </a:extLst>
                </a:gridCol>
                <a:gridCol w="1333335">
                  <a:extLst>
                    <a:ext uri="{9D8B030D-6E8A-4147-A177-3AD203B41FA5}">
                      <a16:colId xmlns:a16="http://schemas.microsoft.com/office/drawing/2014/main" val="209446389"/>
                    </a:ext>
                  </a:extLst>
                </a:gridCol>
                <a:gridCol w="1285373">
                  <a:extLst>
                    <a:ext uri="{9D8B030D-6E8A-4147-A177-3AD203B41FA5}">
                      <a16:colId xmlns:a16="http://schemas.microsoft.com/office/drawing/2014/main" val="2811662778"/>
                    </a:ext>
                  </a:extLst>
                </a:gridCol>
                <a:gridCol w="1316548">
                  <a:extLst>
                    <a:ext uri="{9D8B030D-6E8A-4147-A177-3AD203B41FA5}">
                      <a16:colId xmlns:a16="http://schemas.microsoft.com/office/drawing/2014/main" val="1637583509"/>
                    </a:ext>
                  </a:extLst>
                </a:gridCol>
                <a:gridCol w="1189450">
                  <a:extLst>
                    <a:ext uri="{9D8B030D-6E8A-4147-A177-3AD203B41FA5}">
                      <a16:colId xmlns:a16="http://schemas.microsoft.com/office/drawing/2014/main" val="1290097958"/>
                    </a:ext>
                  </a:extLst>
                </a:gridCol>
              </a:tblGrid>
              <a:tr h="143918">
                <a:tc>
                  <a:txBody>
                    <a:bodyPr/>
                    <a:lstStyle/>
                    <a:p>
                      <a:pPr algn="l" fontAlgn="b"/>
                      <a:endParaRPr lang="fr-FR"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73877058"/>
                  </a:ext>
                </a:extLst>
              </a:tr>
              <a:tr h="374187">
                <a:tc gridSpan="3">
                  <a:txBody>
                    <a:bodyPr/>
                    <a:lstStyle/>
                    <a:p>
                      <a:pPr algn="l" fontAlgn="b"/>
                      <a:r>
                        <a:rPr lang="fr-FR" sz="2300" b="1" i="0" u="none" strike="noStrike">
                          <a:solidFill>
                            <a:srgbClr val="000000"/>
                          </a:solidFill>
                          <a:effectLst/>
                          <a:latin typeface="Calibri" panose="020F0502020204030204" pitchFamily="34" charset="0"/>
                        </a:rPr>
                        <a:t>PROGRAMME SPORTIF FINALE AMBERT</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rowSpan="4" gridSpan="3">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rowSpan="4" hMerge="1">
                  <a:txBody>
                    <a:bodyPr/>
                    <a:lstStyle/>
                    <a:p>
                      <a:endParaRPr lang="fr-FR"/>
                    </a:p>
                  </a:txBody>
                  <a:tcPr/>
                </a:tc>
                <a:tc rowSpan="4" hMerge="1">
                  <a:txBody>
                    <a:bodyPr/>
                    <a:lstStyle/>
                    <a:p>
                      <a:endParaRPr lang="fr-FR"/>
                    </a:p>
                  </a:txBody>
                  <a:tcPr/>
                </a:tc>
                <a:extLst>
                  <a:ext uri="{0D108BD9-81ED-4DB2-BD59-A6C34878D82A}">
                    <a16:rowId xmlns:a16="http://schemas.microsoft.com/office/drawing/2014/main" val="2372424758"/>
                  </a:ext>
                </a:extLst>
              </a:tr>
              <a:tr h="323815">
                <a:tc gridSpan="2">
                  <a:txBody>
                    <a:bodyPr/>
                    <a:lstStyle/>
                    <a:p>
                      <a:pPr algn="l" fontAlgn="b"/>
                      <a:r>
                        <a:rPr lang="fr-FR" sz="2000" b="1" i="0" u="none" strike="noStrike">
                          <a:solidFill>
                            <a:srgbClr val="000000"/>
                          </a:solidFill>
                          <a:effectLst/>
                          <a:latin typeface="Calibri" panose="020F0502020204030204" pitchFamily="34" charset="0"/>
                        </a:rPr>
                        <a:t>12, 13 et 14 OCTOBRE 2023</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3858283792"/>
                  </a:ext>
                </a:extLst>
              </a:tr>
              <a:tr h="143918">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3052064776"/>
                  </a:ext>
                </a:extLst>
              </a:tr>
              <a:tr h="143918">
                <a:tc>
                  <a:txBody>
                    <a:bodyPr/>
                    <a:lstStyle/>
                    <a:p>
                      <a:pPr algn="l" fontAlgn="b"/>
                      <a:r>
                        <a:rPr lang="fr-FR" sz="800" b="1" i="0" u="none" strike="noStrike" dirty="0">
                          <a:solidFill>
                            <a:srgbClr val="FF0000"/>
                          </a:solidFill>
                          <a:effectLst/>
                          <a:latin typeface="Calibri" panose="020F0502020204030204" pitchFamily="34" charset="0"/>
                        </a:rPr>
                        <a:t>  Horaires au 1</a:t>
                      </a:r>
                      <a:r>
                        <a:rPr lang="fr-FR" sz="800" b="1" i="0" u="none" strike="noStrike" baseline="30000" dirty="0">
                          <a:solidFill>
                            <a:srgbClr val="FF0000"/>
                          </a:solidFill>
                          <a:effectLst/>
                          <a:latin typeface="Calibri" panose="020F0502020204030204" pitchFamily="34" charset="0"/>
                        </a:rPr>
                        <a:t>er</a:t>
                      </a:r>
                      <a:r>
                        <a:rPr lang="fr-FR" sz="800" b="1" i="0" u="none" strike="noStrike" dirty="0">
                          <a:solidFill>
                            <a:srgbClr val="FF0000"/>
                          </a:solidFill>
                          <a:effectLst/>
                          <a:latin typeface="Calibri" panose="020F0502020204030204" pitchFamily="34" charset="0"/>
                        </a:rPr>
                        <a:t> septembre 2023</a:t>
                      </a: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extLst>
                  <a:ext uri="{0D108BD9-81ED-4DB2-BD59-A6C34878D82A}">
                    <a16:rowId xmlns:a16="http://schemas.microsoft.com/office/drawing/2014/main" val="4239048851"/>
                  </a:ext>
                </a:extLst>
              </a:tr>
              <a:tr h="151114">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924568"/>
                  </a:ext>
                </a:extLst>
              </a:tr>
              <a:tr h="474929">
                <a:tc>
                  <a:txBody>
                    <a:bodyPr/>
                    <a:lstStyle/>
                    <a:p>
                      <a:pPr algn="ctr" rtl="0" fontAlgn="ctr"/>
                      <a:r>
                        <a:rPr lang="fr-FR" sz="1000" b="1" i="0" u="none" strike="noStrike">
                          <a:solidFill>
                            <a:srgbClr val="000000"/>
                          </a:solidFill>
                          <a:effectLst/>
                          <a:latin typeface="Calibri" panose="020F0502020204030204" pitchFamily="34" charset="0"/>
                        </a:rPr>
                        <a:t>JOURNEES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DETAIL EPREUVES CHRONOMETREES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NOM DES EPREUVES SPECIALES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HORAIRES THEORIQUES PREMIER PASSAGE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HORAIRES THEORIQUES DEUXIEME PASSAGE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LONGUEUR EPREUVES CHRONOMETREES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PARCOURS TOTAL EN KM / ETAPE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93898359"/>
                  </a:ext>
                </a:extLst>
              </a:tr>
              <a:tr h="172701">
                <a:tc>
                  <a:txBody>
                    <a:bodyPr/>
                    <a:lstStyle/>
                    <a:p>
                      <a:pPr algn="ctr" rtl="0" fontAlgn="b"/>
                      <a:r>
                        <a:rPr lang="fr-FR" sz="1000" b="1" i="0" u="none" strike="noStrike">
                          <a:solidFill>
                            <a:srgbClr val="FFFFFF"/>
                          </a:solidFill>
                          <a:effectLst/>
                          <a:latin typeface="Calibri" panose="020F0502020204030204" pitchFamily="34" charset="0"/>
                        </a:rPr>
                        <a:t>VENDREDI 13 OCTOBRE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b"/>
                      <a:r>
                        <a:rPr lang="fr-FR" sz="1000" b="0" i="0" u="none" strike="noStrike">
                          <a:solidFill>
                            <a:srgbClr val="000000"/>
                          </a:solidFill>
                          <a:effectLst/>
                          <a:latin typeface="Calibri" panose="020F0502020204030204" pitchFamily="34" charset="0"/>
                        </a:rPr>
                        <a:t>ESP 1 (PROLOGUE)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b"/>
                      <a:r>
                        <a:rPr lang="fr-FR" sz="1000" b="1" i="0" u="none" strike="noStrike">
                          <a:solidFill>
                            <a:srgbClr val="000000"/>
                          </a:solidFill>
                          <a:effectLst/>
                          <a:latin typeface="Calibri" panose="020F0502020204030204" pitchFamily="34" charset="0"/>
                        </a:rPr>
                        <a:t>CRONIE-EVENT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10h43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6,61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fr-FR" sz="1000" b="0" i="0" u="none" strike="noStrike">
                          <a:solidFill>
                            <a:srgbClr val="000000"/>
                          </a:solidFill>
                          <a:effectLst/>
                          <a:latin typeface="Calibri" panose="020F0502020204030204" pitchFamily="34" charset="0"/>
                        </a:rPr>
                        <a:t>219,58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117203"/>
                  </a:ext>
                </a:extLst>
              </a:tr>
              <a:tr h="187093">
                <a:tc>
                  <a:txBody>
                    <a:bodyPr/>
                    <a:lstStyle/>
                    <a:p>
                      <a:pPr algn="ctr" rtl="0" fontAlgn="b"/>
                      <a:r>
                        <a:rPr lang="fr-FR" sz="1000" b="0" i="0" u="none" strike="noStrike">
                          <a:solidFill>
                            <a:srgbClr val="000000"/>
                          </a:solidFill>
                          <a:effectLst/>
                          <a:latin typeface="Calibri" panose="020F0502020204030204" pitchFamily="34" charset="0"/>
                        </a:rPr>
                        <a:t>Départ (sortie parc)   09h00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fr-FR" sz="1000" b="0" i="0" u="none" strike="noStrike">
                          <a:solidFill>
                            <a:srgbClr val="000000"/>
                          </a:solidFill>
                          <a:effectLst/>
                          <a:latin typeface="Calibri" panose="020F0502020204030204" pitchFamily="34" charset="0"/>
                        </a:rPr>
                        <a:t>ES 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rtl="0" fontAlgn="b"/>
                      <a:r>
                        <a:rPr lang="fr-FR" sz="1000" b="1" i="0" u="none" strike="noStrike">
                          <a:solidFill>
                            <a:srgbClr val="000000"/>
                          </a:solidFill>
                          <a:effectLst/>
                          <a:latin typeface="Calibri" panose="020F0502020204030204" pitchFamily="34" charset="0"/>
                        </a:rPr>
                        <a:t>YACCO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17h01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11,85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518756900"/>
                  </a:ext>
                </a:extLst>
              </a:tr>
              <a:tr h="187093">
                <a:tc>
                  <a:txBody>
                    <a:bodyPr/>
                    <a:lstStyle/>
                    <a:p>
                      <a:pPr algn="ctr" rtl="0" fontAlgn="b"/>
                      <a:r>
                        <a:rPr lang="fr-FR" sz="1000" b="0" i="0" u="none" strike="noStrike">
                          <a:solidFill>
                            <a:srgbClr val="000000"/>
                          </a:solidFill>
                          <a:effectLst/>
                          <a:latin typeface="Calibri" panose="020F0502020204030204" pitchFamily="34" charset="0"/>
                        </a:rPr>
                        <a:t>Arrivée  (au parc) 18h34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1000" b="0" i="0" u="none" strike="noStrike">
                          <a:solidFill>
                            <a:srgbClr val="000000"/>
                          </a:solidFill>
                          <a:effectLst/>
                          <a:latin typeface="Calibri" panose="020F0502020204030204" pitchFamily="34" charset="0"/>
                        </a:rPr>
                        <a:t>ES 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rtl="0" fontAlgn="b"/>
                      <a:r>
                        <a:rPr lang="fr-FR" sz="1000" b="1" i="0" u="none" strike="noStrike">
                          <a:solidFill>
                            <a:srgbClr val="000000"/>
                          </a:solidFill>
                          <a:effectLst/>
                          <a:latin typeface="Calibri" panose="020F0502020204030204" pitchFamily="34" charset="0"/>
                        </a:rPr>
                        <a:t>BONY AUTOMOBILES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17h54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12,8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253057480"/>
                  </a:ext>
                </a:extLst>
              </a:tr>
              <a:tr h="172701">
                <a:tc>
                  <a:txBody>
                    <a:bodyPr/>
                    <a:lstStyle/>
                    <a:p>
                      <a:pPr algn="l" rtl="0"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effectLst/>
                          <a:latin typeface="Calibri" panose="020F0502020204030204" pitchFamily="34" charset="0"/>
                        </a:rPr>
                        <a:t>31,26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vMerge="1">
                  <a:txBody>
                    <a:bodyPr/>
                    <a:lstStyle/>
                    <a:p>
                      <a:endParaRPr lang="fr-FR"/>
                    </a:p>
                  </a:txBody>
                  <a:tcPr/>
                </a:tc>
                <a:extLst>
                  <a:ext uri="{0D108BD9-81ED-4DB2-BD59-A6C34878D82A}">
                    <a16:rowId xmlns:a16="http://schemas.microsoft.com/office/drawing/2014/main" val="2779964628"/>
                  </a:ext>
                </a:extLst>
              </a:tr>
              <a:tr h="230269">
                <a:tc>
                  <a:txBody>
                    <a:bodyPr/>
                    <a:lstStyle/>
                    <a:p>
                      <a:pPr algn="l" rtl="0"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1"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fr-FR"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523606"/>
                  </a:ext>
                </a:extLst>
              </a:tr>
              <a:tr h="172701">
                <a:tc>
                  <a:txBody>
                    <a:bodyPr/>
                    <a:lstStyle/>
                    <a:p>
                      <a:pPr algn="ctr" rtl="0" fontAlgn="ctr"/>
                      <a:r>
                        <a:rPr lang="fr-FR" sz="1000" b="1" i="0" u="none" strike="noStrike">
                          <a:solidFill>
                            <a:srgbClr val="FFFFFF"/>
                          </a:solidFill>
                          <a:effectLst/>
                          <a:latin typeface="Calibri" panose="020F0502020204030204" pitchFamily="34" charset="0"/>
                        </a:rPr>
                        <a:t>SAMEDI 14 OCTOBRE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fr-FR" sz="1000" b="0" i="0" u="none" strike="noStrike">
                          <a:solidFill>
                            <a:srgbClr val="000000"/>
                          </a:solidFill>
                          <a:effectLst/>
                          <a:latin typeface="Calibri" panose="020F0502020204030204" pitchFamily="34" charset="0"/>
                        </a:rPr>
                        <a:t>ES 3-6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000" b="1" i="0" u="none" strike="noStrike">
                          <a:solidFill>
                            <a:srgbClr val="000000"/>
                          </a:solidFill>
                          <a:effectLst/>
                          <a:latin typeface="Calibri" panose="020F0502020204030204" pitchFamily="34" charset="0"/>
                        </a:rPr>
                        <a:t>MICHELIN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fr-FR" sz="1000" b="0" i="0" u="none" strike="noStrike">
                          <a:solidFill>
                            <a:srgbClr val="000000"/>
                          </a:solidFill>
                          <a:effectLst/>
                          <a:latin typeface="Calibri" panose="020F0502020204030204" pitchFamily="34" charset="0"/>
                        </a:rPr>
                        <a:t>10h33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15h42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14,32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ctr"/>
                      <a:r>
                        <a:rPr lang="fr-FR" sz="1000" b="0" i="0" u="none" strike="noStrike">
                          <a:solidFill>
                            <a:srgbClr val="000000"/>
                          </a:solidFill>
                          <a:effectLst/>
                          <a:latin typeface="Calibri" panose="020F0502020204030204" pitchFamily="34" charset="0"/>
                        </a:rPr>
                        <a:t>259,02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306968"/>
                  </a:ext>
                </a:extLst>
              </a:tr>
              <a:tr h="201485">
                <a:tc>
                  <a:txBody>
                    <a:bodyPr/>
                    <a:lstStyle/>
                    <a:p>
                      <a:pPr algn="ctr" rtl="0" fontAlgn="b"/>
                      <a:r>
                        <a:rPr lang="fr-FR" sz="1000" b="0" i="0" u="none" strike="noStrike">
                          <a:solidFill>
                            <a:srgbClr val="000000"/>
                          </a:solidFill>
                          <a:effectLst/>
                          <a:latin typeface="Calibri" panose="020F0502020204030204" pitchFamily="34" charset="0"/>
                        </a:rPr>
                        <a:t>Départ (sortie parc)   09h00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b"/>
                      <a:r>
                        <a:rPr lang="fr-FR" sz="1000" b="0" i="0" u="none" strike="noStrike">
                          <a:solidFill>
                            <a:srgbClr val="000000"/>
                          </a:solidFill>
                          <a:effectLst/>
                          <a:latin typeface="Calibri" panose="020F0502020204030204" pitchFamily="34" charset="0"/>
                        </a:rPr>
                        <a:t>ES 4-7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fr-FR" sz="1000" b="1" i="0" u="none" strike="noStrike">
                          <a:solidFill>
                            <a:srgbClr val="000000"/>
                          </a:solidFill>
                          <a:effectLst/>
                          <a:latin typeface="Calibri" panose="020F0502020204030204" pitchFamily="34" charset="0"/>
                        </a:rPr>
                        <a:t>CASE CONTRUCTION EQUIPMENT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11h36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16h45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14,54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41831906"/>
                  </a:ext>
                </a:extLst>
              </a:tr>
              <a:tr h="215877">
                <a:tc>
                  <a:txBody>
                    <a:bodyPr/>
                    <a:lstStyle/>
                    <a:p>
                      <a:pPr algn="ctr" rtl="0" fontAlgn="b"/>
                      <a:r>
                        <a:rPr lang="fr-FR" sz="1000" b="0" i="0" u="none" strike="noStrike">
                          <a:solidFill>
                            <a:srgbClr val="000000"/>
                          </a:solidFill>
                          <a:effectLst/>
                          <a:latin typeface="Calibri" panose="020F0502020204030204" pitchFamily="34" charset="0"/>
                        </a:rPr>
                        <a:t>Arrivée  (au parc) 18h23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b"/>
                      <a:r>
                        <a:rPr lang="fr-FR" sz="1000" b="0" i="0" u="none" strike="noStrike">
                          <a:solidFill>
                            <a:srgbClr val="000000"/>
                          </a:solidFill>
                          <a:effectLst/>
                          <a:latin typeface="Calibri" panose="020F0502020204030204" pitchFamily="34" charset="0"/>
                        </a:rPr>
                        <a:t>ES 5-8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rtl="0" fontAlgn="b"/>
                      <a:r>
                        <a:rPr lang="fr-FR" sz="1000" b="1" i="0" u="none" strike="noStrike">
                          <a:solidFill>
                            <a:srgbClr val="000000"/>
                          </a:solidFill>
                          <a:effectLst/>
                          <a:latin typeface="Calibri" panose="020F0502020204030204" pitchFamily="34" charset="0"/>
                        </a:rPr>
                        <a:t>Korentin ROLLE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12h19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17h33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21,13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2820565918"/>
                  </a:ext>
                </a:extLst>
              </a:tr>
              <a:tr h="172701">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effectLst/>
                          <a:latin typeface="Calibri" panose="020F0502020204030204" pitchFamily="34" charset="0"/>
                        </a:rPr>
                        <a:t>99,98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vMerge="1">
                  <a:txBody>
                    <a:bodyPr/>
                    <a:lstStyle/>
                    <a:p>
                      <a:endParaRPr lang="fr-FR"/>
                    </a:p>
                  </a:txBody>
                  <a:tcPr/>
                </a:tc>
                <a:extLst>
                  <a:ext uri="{0D108BD9-81ED-4DB2-BD59-A6C34878D82A}">
                    <a16:rowId xmlns:a16="http://schemas.microsoft.com/office/drawing/2014/main" val="2096093233"/>
                  </a:ext>
                </a:extLst>
              </a:tr>
              <a:tr h="230269">
                <a:tc>
                  <a:txBody>
                    <a:bodyPr/>
                    <a:lstStyle/>
                    <a:p>
                      <a:pPr algn="l" rtl="0"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400" b="0" i="0" u="none" strike="noStrike">
                          <a:solidFill>
                            <a:srgbClr val="000000"/>
                          </a:solidFill>
                          <a:effectLst/>
                          <a:latin typeface="Arial" panose="020B06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10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676907"/>
                  </a:ext>
                </a:extLst>
              </a:tr>
              <a:tr h="165506">
                <a:tc>
                  <a:txBody>
                    <a:bodyPr/>
                    <a:lstStyle/>
                    <a:p>
                      <a:pPr algn="ctr" rtl="0" fontAlgn="ctr"/>
                      <a:r>
                        <a:rPr lang="fr-FR" sz="1000" b="1" i="0" u="none" strike="noStrike">
                          <a:solidFill>
                            <a:srgbClr val="FFFFFF"/>
                          </a:solidFill>
                          <a:effectLst/>
                          <a:latin typeface="Calibri" panose="020F0502020204030204" pitchFamily="34" charset="0"/>
                        </a:rPr>
                        <a:t>SYNTHESE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rtl="0" fontAlgn="ctr"/>
                      <a:r>
                        <a:rPr lang="fr-FR" sz="1000" b="1" i="0" u="none" strike="noStrike">
                          <a:solidFill>
                            <a:srgbClr val="FFFFFF"/>
                          </a:solidFill>
                          <a:effectLst/>
                          <a:latin typeface="Calibri" panose="020F0502020204030204" pitchFamily="34" charset="0"/>
                        </a:rPr>
                        <a:t>LIAISONS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fr-FR" sz="10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fr-FR" sz="10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fr-FR" sz="1000" b="1"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fr-FR" sz="1000" b="1" i="0" u="none" strike="noStrike">
                          <a:solidFill>
                            <a:srgbClr val="FFFFFF"/>
                          </a:solidFill>
                          <a:effectLst/>
                          <a:latin typeface="Calibri" panose="020F0502020204030204" pitchFamily="34" charset="0"/>
                        </a:rPr>
                        <a:t>CHRONOS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rtl="0" fontAlgn="ctr"/>
                      <a:r>
                        <a:rPr lang="fr-FR" sz="1000" b="1" i="0" u="none" strike="noStrike">
                          <a:solidFill>
                            <a:srgbClr val="FFFFFF"/>
                          </a:solidFill>
                          <a:effectLst/>
                          <a:latin typeface="Calibri" panose="020F0502020204030204" pitchFamily="34" charset="0"/>
                        </a:rPr>
                        <a:t>PARCOURS TOTAL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071338938"/>
                  </a:ext>
                </a:extLst>
              </a:tr>
              <a:tr h="172701">
                <a:tc>
                  <a:txBody>
                    <a:bodyPr/>
                    <a:lstStyle/>
                    <a:p>
                      <a:pPr algn="l" rtl="0" fontAlgn="b"/>
                      <a:r>
                        <a:rPr lang="fr-FR"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fr-FR" sz="1000" b="1" i="0" u="none" strike="noStrike">
                          <a:solidFill>
                            <a:srgbClr val="000000"/>
                          </a:solidFill>
                          <a:effectLst/>
                          <a:latin typeface="Calibri" panose="020F0502020204030204" pitchFamily="34" charset="0"/>
                        </a:rPr>
                        <a:t>347,36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b"/>
                      <a:r>
                        <a:rPr lang="fr-FR"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b"/>
                      <a:r>
                        <a:rPr lang="fr-FR"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b"/>
                      <a:r>
                        <a:rPr lang="fr-FR" sz="10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b"/>
                      <a:r>
                        <a:rPr lang="fr-FR" sz="1000" b="1" i="0" u="none" strike="noStrike">
                          <a:solidFill>
                            <a:srgbClr val="000000"/>
                          </a:solidFill>
                          <a:effectLst/>
                          <a:latin typeface="Calibri" panose="020F0502020204030204" pitchFamily="34" charset="0"/>
                        </a:rPr>
                        <a:t>131,24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b"/>
                      <a:r>
                        <a:rPr lang="fr-FR" sz="1000" b="1" i="0" u="none" strike="noStrike" dirty="0">
                          <a:solidFill>
                            <a:srgbClr val="000000"/>
                          </a:solidFill>
                          <a:effectLst/>
                          <a:latin typeface="Calibri" panose="020F0502020204030204" pitchFamily="34" charset="0"/>
                        </a:rPr>
                        <a:t>478,6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3436324825"/>
                  </a:ext>
                </a:extLst>
              </a:tr>
            </a:tbl>
          </a:graphicData>
        </a:graphic>
      </p:graphicFrame>
      <p:pic>
        <p:nvPicPr>
          <p:cNvPr id="3" name="Image 2">
            <a:extLst>
              <a:ext uri="{FF2B5EF4-FFF2-40B4-BE49-F238E27FC236}">
                <a16:creationId xmlns:a16="http://schemas.microsoft.com/office/drawing/2014/main" id="{A2EEC5AF-4D4B-1C73-2EC7-171627B20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3278" y="1620774"/>
            <a:ext cx="2827322" cy="969642"/>
          </a:xfrm>
          <a:prstGeom prst="rect">
            <a:avLst/>
          </a:prstGeom>
          <a:noFill/>
        </p:spPr>
      </p:pic>
    </p:spTree>
    <p:extLst>
      <p:ext uri="{BB962C8B-B14F-4D97-AF65-F5344CB8AC3E}">
        <p14:creationId xmlns:p14="http://schemas.microsoft.com/office/powerpoint/2010/main" val="22886151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4120</TotalTime>
  <Words>1130</Words>
  <Application>Microsoft Office PowerPoint</Application>
  <PresentationFormat>Grand écran</PresentationFormat>
  <Paragraphs>213</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Abadi</vt:lpstr>
      <vt:lpstr>Agency FB</vt:lpstr>
      <vt:lpstr>Arial</vt:lpstr>
      <vt:lpstr>Calibri</vt:lpstr>
      <vt:lpstr>Calibri </vt:lpstr>
      <vt:lpstr>Calibri  </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RENDEZ-VOUS A AMBERT LES 12, 13 et 14 OCTOBRE 2023</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Finale de la coupe de France des rallyes</dc:title>
  <dc:creator>utilisateur</dc:creator>
  <cp:lastModifiedBy>Pascal</cp:lastModifiedBy>
  <cp:revision>118</cp:revision>
  <dcterms:created xsi:type="dcterms:W3CDTF">2022-04-03T09:07:46Z</dcterms:created>
  <dcterms:modified xsi:type="dcterms:W3CDTF">2023-09-03T21:56:59Z</dcterms:modified>
</cp:coreProperties>
</file>